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7" r:id="rId4"/>
    <p:sldId id="259" r:id="rId5"/>
    <p:sldId id="268" r:id="rId6"/>
    <p:sldId id="257" r:id="rId7"/>
    <p:sldId id="269" r:id="rId8"/>
    <p:sldId id="266" r:id="rId9"/>
    <p:sldId id="262" r:id="rId10"/>
    <p:sldId id="261" r:id="rId11"/>
    <p:sldId id="264" r:id="rId12"/>
    <p:sldId id="265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2D6496-B157-4E94-82C2-8C8B7E948CB1}" type="doc">
      <dgm:prSet loTypeId="urn:microsoft.com/office/officeart/2005/8/layout/vList3#2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55BE10-0CF6-4D73-A002-E7E84B13FB45}">
      <dgm:prSet/>
      <dgm:spPr/>
      <dgm:t>
        <a:bodyPr/>
        <a:lstStyle/>
        <a:p>
          <a:r>
            <a:rPr lang="ru-RU" b="1" dirty="0" smtClean="0"/>
            <a:t>федеральный государственный образовательный стандарт </a:t>
          </a:r>
          <a:r>
            <a:rPr lang="en-US" b="1" dirty="0" smtClean="0"/>
            <a:t> (</a:t>
          </a:r>
          <a:r>
            <a:rPr lang="ru-RU" b="1" dirty="0" smtClean="0"/>
            <a:t>ФГОС)</a:t>
          </a:r>
          <a:r>
            <a:rPr lang="ru-RU" dirty="0" smtClean="0"/>
            <a:t>- совокупность </a:t>
          </a:r>
          <a:r>
            <a:rPr lang="ru-RU" b="1" u="sng" dirty="0" smtClean="0"/>
            <a:t>обязательных требований </a:t>
          </a:r>
          <a:r>
            <a:rPr lang="ru-RU" dirty="0" smtClean="0"/>
            <a:t>к образованию определенного уровня и (или) к профессии, специальности и направлению подготовки,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образования;</a:t>
          </a:r>
          <a:endParaRPr lang="ru-RU" dirty="0"/>
        </a:p>
      </dgm:t>
    </dgm:pt>
    <dgm:pt modelId="{C04D2C1C-0F22-44A5-B8CE-53396144530C}" type="parTrans" cxnId="{48CCB82B-EF95-46E6-8857-B5D5D29D2495}">
      <dgm:prSet/>
      <dgm:spPr/>
      <dgm:t>
        <a:bodyPr/>
        <a:lstStyle/>
        <a:p>
          <a:endParaRPr lang="ru-RU"/>
        </a:p>
      </dgm:t>
    </dgm:pt>
    <dgm:pt modelId="{3FED09EA-0737-46C4-BB1F-7A092A76626F}" type="sibTrans" cxnId="{48CCB82B-EF95-46E6-8857-B5D5D29D2495}">
      <dgm:prSet/>
      <dgm:spPr/>
      <dgm:t>
        <a:bodyPr/>
        <a:lstStyle/>
        <a:p>
          <a:endParaRPr lang="ru-RU"/>
        </a:p>
      </dgm:t>
    </dgm:pt>
    <dgm:pt modelId="{49628602-12A9-4C58-864F-60044E9BA695}">
      <dgm:prSet/>
      <dgm:spPr/>
      <dgm:t>
        <a:bodyPr/>
        <a:lstStyle/>
        <a:p>
          <a:r>
            <a:rPr lang="ru-RU" b="1" dirty="0" smtClean="0"/>
            <a:t>федеральные государственные требования </a:t>
          </a:r>
          <a:r>
            <a:rPr lang="ru-RU" dirty="0" smtClean="0"/>
            <a:t>- обязательные требования к минимуму содержания, структуре дополнительных предпрофессиональных программ, условиям их реализации и срокам обучения по этим программам, утверждаемые в соответствии с настоящим Федеральным законом уполномоченными федеральными органами исполнительной власти;</a:t>
          </a:r>
          <a:endParaRPr lang="ru-RU" dirty="0"/>
        </a:p>
      </dgm:t>
    </dgm:pt>
    <dgm:pt modelId="{DB694985-AA20-4264-8934-CC4C5753AD9F}" type="parTrans" cxnId="{BCD96AD1-7D1A-4370-AE48-D5FD4DD7B0FB}">
      <dgm:prSet/>
      <dgm:spPr/>
      <dgm:t>
        <a:bodyPr/>
        <a:lstStyle/>
        <a:p>
          <a:endParaRPr lang="ru-RU"/>
        </a:p>
      </dgm:t>
    </dgm:pt>
    <dgm:pt modelId="{81DBCD90-DB1C-4871-8D3A-18797F0A83BA}" type="sibTrans" cxnId="{BCD96AD1-7D1A-4370-AE48-D5FD4DD7B0FB}">
      <dgm:prSet/>
      <dgm:spPr/>
      <dgm:t>
        <a:bodyPr/>
        <a:lstStyle/>
        <a:p>
          <a:endParaRPr lang="ru-RU"/>
        </a:p>
      </dgm:t>
    </dgm:pt>
    <dgm:pt modelId="{E8E6EAC9-B551-4C98-854E-08BA580D0A8B}" type="pres">
      <dgm:prSet presAssocID="{E32D6496-B157-4E94-82C2-8C8B7E948CB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9732F5-7821-4164-8B06-45E7A79C0542}" type="pres">
      <dgm:prSet presAssocID="{DF55BE10-0CF6-4D73-A002-E7E84B13FB45}" presName="composite" presStyleCnt="0"/>
      <dgm:spPr/>
    </dgm:pt>
    <dgm:pt modelId="{30095A33-77A8-4466-8190-7D0BF604B578}" type="pres">
      <dgm:prSet presAssocID="{DF55BE10-0CF6-4D73-A002-E7E84B13FB45}" presName="imgShp" presStyleLbl="fgImgPlace1" presStyleIdx="0" presStyleCnt="2" custLinFactNeighborX="-25526" custLinFactNeighborY="1503"/>
      <dgm:spPr/>
      <dgm:t>
        <a:bodyPr/>
        <a:lstStyle/>
        <a:p>
          <a:endParaRPr lang="ru-RU"/>
        </a:p>
      </dgm:t>
    </dgm:pt>
    <dgm:pt modelId="{1281579E-EBA3-44F2-B7BE-46EC860B77F9}" type="pres">
      <dgm:prSet presAssocID="{DF55BE10-0CF6-4D73-A002-E7E84B13FB45}" presName="txShp" presStyleLbl="node1" presStyleIdx="0" presStyleCnt="2" custScaleX="129073" custLinFactNeighborX="7494" custLinFactNeighborY="-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682153-FE43-487B-A30E-D009B7277F5E}" type="pres">
      <dgm:prSet presAssocID="{3FED09EA-0737-46C4-BB1F-7A092A76626F}" presName="spacing" presStyleCnt="0"/>
      <dgm:spPr/>
    </dgm:pt>
    <dgm:pt modelId="{A43468E9-0C04-47A0-8FE0-0CA9A11A80D0}" type="pres">
      <dgm:prSet presAssocID="{49628602-12A9-4C58-864F-60044E9BA695}" presName="composite" presStyleCnt="0"/>
      <dgm:spPr/>
    </dgm:pt>
    <dgm:pt modelId="{8E9E0198-084A-4904-9E3A-7DDAFBDE2C27}" type="pres">
      <dgm:prSet presAssocID="{49628602-12A9-4C58-864F-60044E9BA695}" presName="imgShp" presStyleLbl="fgImgPlace1" presStyleIdx="1" presStyleCnt="2" custLinFactNeighborX="-16465" custLinFactNeighborY="-10420"/>
      <dgm:spPr/>
    </dgm:pt>
    <dgm:pt modelId="{FC09CE54-0CE7-4D62-A40F-E712B3B9DEBB}" type="pres">
      <dgm:prSet presAssocID="{49628602-12A9-4C58-864F-60044E9BA695}" presName="txShp" presStyleLbl="node1" presStyleIdx="1" presStyleCnt="2" custScaleX="127460" custLinFactNeighborX="8790" custLinFactNeighborY="-10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534253-D98A-4498-BEE5-7052E711337B}" type="presOf" srcId="{DF55BE10-0CF6-4D73-A002-E7E84B13FB45}" destId="{1281579E-EBA3-44F2-B7BE-46EC860B77F9}" srcOrd="0" destOrd="0" presId="urn:microsoft.com/office/officeart/2005/8/layout/vList3#2"/>
    <dgm:cxn modelId="{82DED77A-4DB4-4966-ABB1-C737C6E1126F}" type="presOf" srcId="{E32D6496-B157-4E94-82C2-8C8B7E948CB1}" destId="{E8E6EAC9-B551-4C98-854E-08BA580D0A8B}" srcOrd="0" destOrd="0" presId="urn:microsoft.com/office/officeart/2005/8/layout/vList3#2"/>
    <dgm:cxn modelId="{48CCB82B-EF95-46E6-8857-B5D5D29D2495}" srcId="{E32D6496-B157-4E94-82C2-8C8B7E948CB1}" destId="{DF55BE10-0CF6-4D73-A002-E7E84B13FB45}" srcOrd="0" destOrd="0" parTransId="{C04D2C1C-0F22-44A5-B8CE-53396144530C}" sibTransId="{3FED09EA-0737-46C4-BB1F-7A092A76626F}"/>
    <dgm:cxn modelId="{2128AD79-76AC-437D-B2A0-D7A0BDA47E35}" type="presOf" srcId="{49628602-12A9-4C58-864F-60044E9BA695}" destId="{FC09CE54-0CE7-4D62-A40F-E712B3B9DEBB}" srcOrd="0" destOrd="0" presId="urn:microsoft.com/office/officeart/2005/8/layout/vList3#2"/>
    <dgm:cxn modelId="{BCD96AD1-7D1A-4370-AE48-D5FD4DD7B0FB}" srcId="{E32D6496-B157-4E94-82C2-8C8B7E948CB1}" destId="{49628602-12A9-4C58-864F-60044E9BA695}" srcOrd="1" destOrd="0" parTransId="{DB694985-AA20-4264-8934-CC4C5753AD9F}" sibTransId="{81DBCD90-DB1C-4871-8D3A-18797F0A83BA}"/>
    <dgm:cxn modelId="{FF73399C-3649-4CEF-8DE8-3FA5458794C5}" type="presParOf" srcId="{E8E6EAC9-B551-4C98-854E-08BA580D0A8B}" destId="{9F9732F5-7821-4164-8B06-45E7A79C0542}" srcOrd="0" destOrd="0" presId="urn:microsoft.com/office/officeart/2005/8/layout/vList3#2"/>
    <dgm:cxn modelId="{D7E0C0AB-D6E5-4E3E-8FA3-1FB6B0162C71}" type="presParOf" srcId="{9F9732F5-7821-4164-8B06-45E7A79C0542}" destId="{30095A33-77A8-4466-8190-7D0BF604B578}" srcOrd="0" destOrd="0" presId="urn:microsoft.com/office/officeart/2005/8/layout/vList3#2"/>
    <dgm:cxn modelId="{86C81A41-CE50-41CD-ABC7-263A4F3C0AE7}" type="presParOf" srcId="{9F9732F5-7821-4164-8B06-45E7A79C0542}" destId="{1281579E-EBA3-44F2-B7BE-46EC860B77F9}" srcOrd="1" destOrd="0" presId="urn:microsoft.com/office/officeart/2005/8/layout/vList3#2"/>
    <dgm:cxn modelId="{AC9F5B1D-20C9-4C24-AFA2-FD3CEDE38609}" type="presParOf" srcId="{E8E6EAC9-B551-4C98-854E-08BA580D0A8B}" destId="{F4682153-FE43-487B-A30E-D009B7277F5E}" srcOrd="1" destOrd="0" presId="urn:microsoft.com/office/officeart/2005/8/layout/vList3#2"/>
    <dgm:cxn modelId="{02E5F2DD-8D83-450C-8C77-7DD6ED68AFA3}" type="presParOf" srcId="{E8E6EAC9-B551-4C98-854E-08BA580D0A8B}" destId="{A43468E9-0C04-47A0-8FE0-0CA9A11A80D0}" srcOrd="2" destOrd="0" presId="urn:microsoft.com/office/officeart/2005/8/layout/vList3#2"/>
    <dgm:cxn modelId="{D11EC2DB-C709-41DD-8C13-37670A016175}" type="presParOf" srcId="{A43468E9-0C04-47A0-8FE0-0CA9A11A80D0}" destId="{8E9E0198-084A-4904-9E3A-7DDAFBDE2C27}" srcOrd="0" destOrd="0" presId="urn:microsoft.com/office/officeart/2005/8/layout/vList3#2"/>
    <dgm:cxn modelId="{29D47AF0-CD40-4CD3-BCB1-7D4F8C69BA21}" type="presParOf" srcId="{A43468E9-0C04-47A0-8FE0-0CA9A11A80D0}" destId="{FC09CE54-0CE7-4D62-A40F-E712B3B9DEBB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1579E-EBA3-44F2-B7BE-46EC860B77F9}">
      <dsp:nvSpPr>
        <dsp:cNvPr id="0" name=""/>
        <dsp:cNvSpPr/>
      </dsp:nvSpPr>
      <dsp:spPr>
        <a:xfrm rot="10800000">
          <a:off x="1213916" y="0"/>
          <a:ext cx="7355035" cy="24220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065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федеральный государственный образовательный стандарт </a:t>
          </a:r>
          <a:r>
            <a:rPr lang="en-US" sz="1500" b="1" kern="1200" dirty="0" smtClean="0"/>
            <a:t> (</a:t>
          </a:r>
          <a:r>
            <a:rPr lang="ru-RU" sz="1500" b="1" kern="1200" dirty="0" smtClean="0"/>
            <a:t>ФГОС)</a:t>
          </a:r>
          <a:r>
            <a:rPr lang="ru-RU" sz="1500" kern="1200" dirty="0" smtClean="0"/>
            <a:t>- совокупность </a:t>
          </a:r>
          <a:r>
            <a:rPr lang="ru-RU" sz="1500" b="1" u="sng" kern="1200" dirty="0" smtClean="0"/>
            <a:t>обязательных требований </a:t>
          </a:r>
          <a:r>
            <a:rPr lang="ru-RU" sz="1500" kern="1200" dirty="0" smtClean="0"/>
            <a:t>к образованию определенного уровня и (или) к профессии, специальности и направлению подготовки,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образования;</a:t>
          </a:r>
          <a:endParaRPr lang="ru-RU" sz="1500" kern="1200" dirty="0"/>
        </a:p>
      </dsp:txBody>
      <dsp:txXfrm rot="10800000">
        <a:off x="1819433" y="0"/>
        <a:ext cx="6749518" cy="2422067"/>
      </dsp:txXfrm>
    </dsp:sp>
    <dsp:sp modelId="{30095A33-77A8-4466-8190-7D0BF604B578}">
      <dsp:nvSpPr>
        <dsp:cNvPr id="0" name=""/>
        <dsp:cNvSpPr/>
      </dsp:nvSpPr>
      <dsp:spPr>
        <a:xfrm>
          <a:off x="0" y="37142"/>
          <a:ext cx="2422067" cy="24220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9CE54-0CE7-4D62-A40F-E712B3B9DEBB}">
      <dsp:nvSpPr>
        <dsp:cNvPr id="0" name=""/>
        <dsp:cNvSpPr/>
      </dsp:nvSpPr>
      <dsp:spPr>
        <a:xfrm rot="10800000">
          <a:off x="1305831" y="2893432"/>
          <a:ext cx="7263120" cy="24220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065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федеральные государственные требования </a:t>
          </a:r>
          <a:r>
            <a:rPr lang="ru-RU" sz="1500" kern="1200" dirty="0" smtClean="0"/>
            <a:t>- обязательные требования к минимуму содержания, структуре дополнительных предпрофессиональных программ, условиям их реализации и срокам обучения по этим программам, утверждаемые в соответствии с настоящим Федеральным законом уполномоченными федеральными органами исполнительной власти;</a:t>
          </a:r>
          <a:endParaRPr lang="ru-RU" sz="1500" kern="1200" dirty="0"/>
        </a:p>
      </dsp:txBody>
      <dsp:txXfrm rot="10800000">
        <a:off x="1911348" y="2893432"/>
        <a:ext cx="6657603" cy="2422067"/>
      </dsp:txXfrm>
    </dsp:sp>
    <dsp:sp modelId="{8E9E0198-084A-4904-9E3A-7DDAFBDE2C27}">
      <dsp:nvSpPr>
        <dsp:cNvPr id="0" name=""/>
        <dsp:cNvSpPr/>
      </dsp:nvSpPr>
      <dsp:spPr>
        <a:xfrm>
          <a:off x="39797" y="2893432"/>
          <a:ext cx="2422067" cy="24220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1CB08-EB38-43DF-B59E-CB3394A50FE4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6F35D-8D8D-4E77-84B6-0261DACCF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3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B5C7B97-9121-4C1F-8587-5C6052D39773}" type="slidenum">
              <a:rPr lang="ru-RU" altLang="ru-RU">
                <a:solidFill>
                  <a:srgbClr val="000000"/>
                </a:solidFill>
                <a:latin typeface="Calibri" pitchFamily="34" charset="0"/>
              </a:rPr>
              <a:pPr/>
              <a:t>3</a:t>
            </a:fld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8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F35D-8D8D-4E77-84B6-0261DACCF30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990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8280920" cy="180020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Georgia" panose="02040502050405020303" pitchFamily="18" charset="0"/>
                <a:cs typeface="Arial" panose="020B0604020202020204" pitchFamily="34" charset="0"/>
              </a:rPr>
              <a:t>Порядок обучения</a:t>
            </a:r>
            <a:r>
              <a:rPr lang="en-US" sz="3600" b="1" i="1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ru-RU" sz="3600" b="1" i="1" dirty="0" smtClean="0">
                <a:latin typeface="Georgia" panose="02040502050405020303" pitchFamily="18" charset="0"/>
                <a:cs typeface="Arial" panose="020B0604020202020204" pitchFamily="34" charset="0"/>
              </a:rPr>
              <a:t>в аспирантуре </a:t>
            </a:r>
            <a:r>
              <a:rPr lang="en-US" sz="3600" b="1" i="1" dirty="0" smtClean="0"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en-US" sz="3600" b="1" i="1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ru-RU" sz="3600" b="1" i="1" dirty="0" smtClean="0">
                <a:latin typeface="Georgia" panose="02040502050405020303" pitchFamily="18" charset="0"/>
                <a:cs typeface="Arial" panose="020B0604020202020204" pitchFamily="34" charset="0"/>
              </a:rPr>
              <a:t>с учетом  законодательных актов </a:t>
            </a:r>
            <a:r>
              <a:rPr lang="en-US" sz="3600" b="1" i="1" dirty="0" smtClean="0"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en-US" sz="3600" b="1" i="1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ru-RU" sz="3600" b="1" i="1" dirty="0" smtClean="0">
                <a:latin typeface="Georgia" panose="02040502050405020303" pitchFamily="18" charset="0"/>
                <a:cs typeface="Arial" panose="020B0604020202020204" pitchFamily="34" charset="0"/>
              </a:rPr>
              <a:t>в соответствии ФГОС</a:t>
            </a:r>
            <a:r>
              <a:rPr lang="ru-RU" b="1" i="1" dirty="0" smtClean="0"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  <a:endParaRPr lang="ru-RU" b="1" i="1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157192"/>
            <a:ext cx="3600400" cy="792088"/>
          </a:xfrm>
        </p:spPr>
        <p:txBody>
          <a:bodyPr>
            <a:normAutofit/>
          </a:bodyPr>
          <a:lstStyle/>
          <a:p>
            <a:r>
              <a:rPr lang="ru-RU" sz="2100" dirty="0" smtClean="0">
                <a:solidFill>
                  <a:schemeClr val="tx1"/>
                </a:solidFill>
              </a:rPr>
              <a:t>Профессор  Лукина Г.И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Андрей Шикулин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296144" cy="1412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Общепрофессиональные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компетенции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78112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ОПК-1    Способность и готовность к организации проведения прикладных научных исследований в области биологии и медицины</a:t>
            </a:r>
          </a:p>
          <a:p>
            <a:endParaRPr lang="ru-RU" sz="1600" dirty="0" smtClean="0"/>
          </a:p>
          <a:p>
            <a:r>
              <a:rPr lang="ru-RU" sz="1600" dirty="0" smtClean="0"/>
              <a:t>ОПК-2    Способность и готовность к проведению прикладных научных исследований в области биологии и медицины</a:t>
            </a:r>
          </a:p>
          <a:p>
            <a:endParaRPr lang="ru-RU" sz="1600" dirty="0" smtClean="0"/>
          </a:p>
          <a:p>
            <a:r>
              <a:rPr lang="ru-RU" sz="1600" dirty="0" smtClean="0"/>
              <a:t>ОПК-3   Способность и готовность к анализу, обобщению и публичному представлению результатов выполненных научных исследований</a:t>
            </a:r>
          </a:p>
          <a:p>
            <a:endParaRPr lang="ru-RU" sz="1600" dirty="0" smtClean="0"/>
          </a:p>
          <a:p>
            <a:r>
              <a:rPr lang="ru-RU" sz="1600" dirty="0" smtClean="0"/>
              <a:t>ОПК-4   Готовность к внедрению разработанных методов и методик, направленных на охрану здоровья граждан</a:t>
            </a:r>
          </a:p>
          <a:p>
            <a:endParaRPr lang="ru-RU" sz="1600" dirty="0" smtClean="0"/>
          </a:p>
          <a:p>
            <a:r>
              <a:rPr lang="ru-RU" sz="1600" dirty="0" smtClean="0"/>
              <a:t>ОПК-5    Способность и готовность к использованию лабораторной и инструментальной базы для получения научных данных</a:t>
            </a:r>
          </a:p>
          <a:p>
            <a:endParaRPr lang="ru-RU" sz="1600" dirty="0" smtClean="0"/>
          </a:p>
          <a:p>
            <a:r>
              <a:rPr lang="ru-RU" sz="1600" dirty="0" smtClean="0"/>
              <a:t>ОПК-6    </a:t>
            </a:r>
            <a:r>
              <a:rPr lang="ru-RU" sz="1600" i="1" dirty="0" smtClean="0"/>
              <a:t>Готовность к преподавательской деятельности по образовательным программам высшего образования</a:t>
            </a:r>
          </a:p>
          <a:p>
            <a:pPr>
              <a:buFont typeface="Georgia" pitchFamily="18" charset="0"/>
              <a:buNone/>
            </a:pPr>
            <a:endParaRPr lang="ru-RU" sz="1700" dirty="0" smtClean="0"/>
          </a:p>
        </p:txBody>
      </p:sp>
      <p:pic>
        <p:nvPicPr>
          <p:cNvPr id="9218" name="Picture 2" descr="C:\Users\Андрей Шикулин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3817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Формирование ОПК  "Готовность к преподавательской деятельности по основным образовательным программам высшего образования"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Присвоение квалификации "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Исследователь. Преподаватель-исследователь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 предполагает готовность выпускника аспирантуры внедрить результаты своих исследований в образовательный процесс на уровне высшего образования. </a:t>
            </a: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В профессиональном стандарте «Педагог профессионального обучения, профессионального образования и дополнительного профессионального образования" в качестве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трудовой функции выпускника аспирантуры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(8 уровень квалификации, обобщенная трудовая функция 3.9) определена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разработка научно-методического обеспечения реализации курируемых учебных курсов, дисциплин (модулей) программ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магистратуры и (или) ДПП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(трудовая функция 3.9.4.). </a:t>
            </a: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Таким образом, выпускник аспирантуры должен знать современные требования, предъявляемые к учебно-методическому обеспечению преподаваемого курса, уметь разрабатывать рабочую программу дисциплины, оценивать уровень ее освоения обучающимися (бакалавры, специалисты, магистры) и быть готовым к ее преподаванию на уровне высшего образования.</a:t>
            </a:r>
            <a:endParaRPr lang="ru-RU" sz="1600" dirty="0"/>
          </a:p>
        </p:txBody>
      </p:sp>
      <p:pic>
        <p:nvPicPr>
          <p:cNvPr id="10242" name="Picture 2" descr="C:\Users\Андрей Шикулин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3817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64896" cy="114300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0384" y="1524854"/>
            <a:ext cx="8435280" cy="4525963"/>
          </a:xfrm>
        </p:spPr>
        <p:txBody>
          <a:bodyPr/>
          <a:lstStyle/>
          <a:p>
            <a:r>
              <a:rPr lang="ru-RU" sz="2400" dirty="0" smtClean="0"/>
              <a:t>ПК-1: Готовность к научно-исследовательской деятельности по научной специальности</a:t>
            </a:r>
          </a:p>
          <a:p>
            <a:pPr>
              <a:buNone/>
            </a:pPr>
            <a:r>
              <a:rPr lang="ru-RU" sz="2400" dirty="0" smtClean="0"/>
              <a:t> (или другие, установленные образовательной организацией)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764704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Профессиональные компетенции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Users\Андрей Шикулин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38175" cy="695325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996952"/>
            <a:ext cx="6336704" cy="3566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i="1" dirty="0" smtClean="0">
                <a:latin typeface="Segoe Script" pitchFamily="66" charset="0"/>
              </a:rPr>
              <a:t>Спасибо за внимание!</a:t>
            </a:r>
            <a:endParaRPr lang="ru-RU" sz="4000" b="1" i="1" dirty="0">
              <a:latin typeface="Segoe Script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260725"/>
            <a:ext cx="4572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lvl="0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Федеральный закон от 29.12.2012 № 273 – ФЗ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buNone/>
            </a:pPr>
            <a:r>
              <a:rPr lang="ru-RU" sz="2000" dirty="0" smtClean="0"/>
              <a:t>Об образовании в Российской Федерации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778"/>
            <a:ext cx="1945109" cy="12721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835151" y="2516734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63" y="2660667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273" name="Заголовок 1"/>
          <p:cNvSpPr txBox="1">
            <a:spLocks/>
          </p:cNvSpPr>
          <p:nvPr/>
        </p:nvSpPr>
        <p:spPr bwMode="auto">
          <a:xfrm>
            <a:off x="1519510" y="260648"/>
            <a:ext cx="7588250" cy="72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1600" b="1" dirty="0">
                <a:solidFill>
                  <a:prstClr val="black"/>
                </a:solidFill>
              </a:rPr>
              <a:t>Основные понятия, используемые в Федеральном законе </a:t>
            </a:r>
            <a:br>
              <a:rPr lang="ru-RU" sz="1600" b="1" dirty="0">
                <a:solidFill>
                  <a:prstClr val="black"/>
                </a:solidFill>
              </a:rPr>
            </a:br>
            <a:r>
              <a:rPr lang="ru-RU" sz="1600" b="1" dirty="0">
                <a:solidFill>
                  <a:prstClr val="black"/>
                </a:solidFill>
              </a:rPr>
              <a:t>от 29.12.2012 № 273 – ФЗ «Об образовании в Российской Федерации»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63701268"/>
              </p:ext>
            </p:extLst>
          </p:nvPr>
        </p:nvGraphicFramePr>
        <p:xfrm>
          <a:off x="323529" y="1124745"/>
          <a:ext cx="8568952" cy="5568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05" y="1772816"/>
            <a:ext cx="1813784" cy="11862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05" y="4653136"/>
            <a:ext cx="1792409" cy="1172272"/>
          </a:xfrm>
          <a:prstGeom prst="rect">
            <a:avLst/>
          </a:prstGeom>
        </p:spPr>
      </p:pic>
      <p:pic>
        <p:nvPicPr>
          <p:cNvPr id="3074" name="Picture 2" descr="C:\Users\Андрей Шикулин\Desktop\untitled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188640"/>
            <a:ext cx="638175" cy="69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0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ООП формируется в соответствии с: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83965"/>
            <a:ext cx="8784976" cy="54973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ru-RU" sz="5600" b="1" dirty="0" smtClean="0"/>
              <a:t> Федеральным государственным образовательным стандартом по направлению подготовки научно-педагогических кадров в аспирантуре</a:t>
            </a:r>
            <a:r>
              <a:rPr lang="ru-RU" sz="5600" dirty="0" smtClean="0"/>
              <a:t> (утвержден Приказом  </a:t>
            </a:r>
            <a:r>
              <a:rPr lang="ru-RU" sz="5600" dirty="0" err="1" smtClean="0"/>
              <a:t>Минобрнауки</a:t>
            </a:r>
            <a:r>
              <a:rPr lang="ru-RU" sz="5600" dirty="0" smtClean="0"/>
              <a:t> России), </a:t>
            </a:r>
          </a:p>
          <a:p>
            <a:pPr>
              <a:lnSpc>
                <a:spcPct val="80000"/>
              </a:lnSpc>
            </a:pPr>
            <a:endParaRPr lang="ru-RU" sz="5600" dirty="0" smtClean="0"/>
          </a:p>
          <a:p>
            <a:pPr>
              <a:lnSpc>
                <a:spcPct val="80000"/>
              </a:lnSpc>
            </a:pPr>
            <a:r>
              <a:rPr lang="ru-RU" sz="5600" dirty="0" smtClean="0"/>
              <a:t>Порядком организации и осуществления образовательной деятельности по программам подготовки научно-педагогических кадров в аспирантуре» (утв. Приказом </a:t>
            </a:r>
            <a:r>
              <a:rPr lang="ru-RU" sz="5600" dirty="0" err="1" smtClean="0"/>
              <a:t>Минобрнауки</a:t>
            </a:r>
            <a:r>
              <a:rPr lang="ru-RU" sz="5600" dirty="0" smtClean="0"/>
              <a:t> России от 19.11.2013г.№ </a:t>
            </a:r>
            <a:r>
              <a:rPr lang="ru-RU" sz="5600" b="1" dirty="0" smtClean="0">
                <a:solidFill>
                  <a:srgbClr val="FF0000"/>
                </a:solidFill>
              </a:rPr>
              <a:t>1259</a:t>
            </a:r>
            <a:r>
              <a:rPr lang="ru-RU" sz="5600" dirty="0" smtClean="0"/>
              <a:t>),</a:t>
            </a:r>
            <a:r>
              <a:rPr lang="ru-RU" sz="5600" dirty="0" smtClean="0">
                <a:cs typeface="Arial" panose="020B0604020202020204" pitchFamily="34" charset="0"/>
              </a:rPr>
              <a:t> (изменения приказ </a:t>
            </a:r>
            <a:r>
              <a:rPr lang="ru-RU" sz="5600" dirty="0" err="1" smtClean="0">
                <a:cs typeface="Arial" panose="020B0604020202020204" pitchFamily="34" charset="0"/>
              </a:rPr>
              <a:t>Минобрнауки</a:t>
            </a:r>
            <a:r>
              <a:rPr lang="ru-RU" sz="5600" dirty="0" smtClean="0">
                <a:cs typeface="Arial" panose="020B0604020202020204" pitchFamily="34" charset="0"/>
              </a:rPr>
              <a:t> России от 05.04.2016 № 373)</a:t>
            </a:r>
            <a:r>
              <a:rPr lang="ru-RU" sz="5600" dirty="0" smtClean="0"/>
              <a:t> </a:t>
            </a:r>
            <a:endParaRPr lang="ru-RU" sz="5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5600" dirty="0" smtClean="0"/>
          </a:p>
          <a:p>
            <a:pPr>
              <a:lnSpc>
                <a:spcPct val="80000"/>
              </a:lnSpc>
            </a:pPr>
            <a:r>
              <a:rPr lang="ru-RU" sz="5600" dirty="0" smtClean="0"/>
              <a:t>Положением </a:t>
            </a:r>
            <a:r>
              <a:rPr lang="ru-RU" sz="5600" dirty="0" smtClean="0"/>
              <a:t>о практике обучающихся, осваивающих основные профессиональные образовательные программы высшего образования (утв. Приказом </a:t>
            </a:r>
            <a:r>
              <a:rPr lang="ru-RU" sz="5600" dirty="0" err="1" smtClean="0"/>
              <a:t>Минобрнауки</a:t>
            </a:r>
            <a:r>
              <a:rPr lang="ru-RU" sz="5600" dirty="0" smtClean="0"/>
              <a:t> России от 27.11.2015г. № </a:t>
            </a:r>
            <a:r>
              <a:rPr lang="ru-RU" sz="5600" b="1" dirty="0" smtClean="0">
                <a:solidFill>
                  <a:srgbClr val="FF0000"/>
                </a:solidFill>
              </a:rPr>
              <a:t>1383</a:t>
            </a:r>
            <a:r>
              <a:rPr lang="ru-RU" sz="5600" dirty="0" smtClean="0"/>
              <a:t>),</a:t>
            </a:r>
          </a:p>
          <a:p>
            <a:pPr>
              <a:lnSpc>
                <a:spcPct val="80000"/>
              </a:lnSpc>
            </a:pPr>
            <a:endParaRPr lang="ru-RU" sz="5600" dirty="0" smtClean="0"/>
          </a:p>
          <a:p>
            <a:r>
              <a:rPr lang="ru-RU" sz="5600" dirty="0" smtClean="0"/>
              <a:t>Приказом МЗ России«Об  утверждении Порядка организации и проведения практической подготовки обучающихся по профессиональным образовательным программам медицинского образования, фармацевтического образования» от 03.09.2013г.№ </a:t>
            </a:r>
            <a:r>
              <a:rPr lang="ru-RU" sz="5600" b="1" dirty="0" smtClean="0">
                <a:solidFill>
                  <a:srgbClr val="FF0000"/>
                </a:solidFill>
              </a:rPr>
              <a:t>620н</a:t>
            </a:r>
            <a:r>
              <a:rPr lang="ru-RU" sz="5600" dirty="0" smtClean="0"/>
              <a:t> ;</a:t>
            </a:r>
          </a:p>
          <a:p>
            <a:endParaRPr lang="ru-RU" sz="5600" dirty="0" smtClean="0"/>
          </a:p>
          <a:p>
            <a:r>
              <a:rPr lang="ru-RU" sz="5600" dirty="0" smtClean="0"/>
              <a:t>Приказом МЗ России «Об утверждении Порядка участия обучающихся по основным профессиональным образовательным программам и дополнительным профессиональным программам в оказании медицинской помощи гражданам и в фармацевтической деятельности» от 22.08.2013 г.  №</a:t>
            </a:r>
            <a:r>
              <a:rPr lang="ru-RU" sz="5600" b="1" dirty="0" smtClean="0">
                <a:solidFill>
                  <a:srgbClr val="FF0000"/>
                </a:solidFill>
              </a:rPr>
              <a:t>585н</a:t>
            </a:r>
            <a:r>
              <a:rPr lang="ru-RU" sz="5600" dirty="0" smtClean="0"/>
              <a:t> ;</a:t>
            </a:r>
          </a:p>
          <a:p>
            <a:endParaRPr lang="ru-RU" sz="5600" dirty="0" smtClean="0"/>
          </a:p>
          <a:p>
            <a:r>
              <a:rPr lang="ru-RU" sz="5600" dirty="0" smtClean="0"/>
              <a:t>Порядком </a:t>
            </a:r>
            <a:r>
              <a:rPr lang="ru-RU" sz="5600" dirty="0"/>
              <a:t>проведения ГИА по образовательным программам высшего образования – программам подготовки научно-педагогических кадров в аспирантуре (адъюнктуре), программам ординатуры, программам </a:t>
            </a:r>
            <a:r>
              <a:rPr lang="ru-RU" sz="5600" dirty="0" err="1"/>
              <a:t>ассистентуры</a:t>
            </a:r>
            <a:r>
              <a:rPr lang="ru-RU" sz="5600" dirty="0"/>
              <a:t>-стажировки (утв. Приказом </a:t>
            </a:r>
            <a:r>
              <a:rPr lang="ru-RU" sz="5600" dirty="0" err="1"/>
              <a:t>Минобрнауки</a:t>
            </a:r>
            <a:r>
              <a:rPr lang="ru-RU" sz="5600" dirty="0"/>
              <a:t> России от 8.03.2016г. № </a:t>
            </a:r>
            <a:r>
              <a:rPr lang="ru-RU" sz="5600" b="1" dirty="0">
                <a:solidFill>
                  <a:srgbClr val="FF0000"/>
                </a:solidFill>
              </a:rPr>
              <a:t>227</a:t>
            </a:r>
            <a:r>
              <a:rPr lang="ru-RU" sz="5600" b="1" dirty="0"/>
              <a:t>)</a:t>
            </a:r>
            <a:r>
              <a:rPr lang="ru-RU" sz="5600" dirty="0"/>
              <a:t>,</a:t>
            </a:r>
          </a:p>
          <a:p>
            <a:endParaRPr lang="ru-RU" sz="5600" dirty="0" smtClean="0"/>
          </a:p>
          <a:p>
            <a:pPr>
              <a:lnSpc>
                <a:spcPct val="80000"/>
              </a:lnSpc>
            </a:pPr>
            <a:r>
              <a:rPr lang="ru-RU" sz="5600" dirty="0" smtClean="0"/>
              <a:t>Методикой </a:t>
            </a:r>
            <a:r>
              <a:rPr lang="ru-RU" sz="5600" dirty="0" smtClean="0"/>
              <a:t>определения нормативных затрат на оказание государственных услуг по реализации образовательных программ высшего образования по специальностям (направлениям подготовки) и укрупненным группам специальностей (направлений подготовки) (утв. Приказом </a:t>
            </a:r>
            <a:r>
              <a:rPr lang="ru-RU" sz="5600" dirty="0" err="1" smtClean="0"/>
              <a:t>Минобрнауки</a:t>
            </a:r>
            <a:r>
              <a:rPr lang="ru-RU" sz="5600" dirty="0" smtClean="0"/>
              <a:t> России от 30.10.2015г. № </a:t>
            </a:r>
            <a:r>
              <a:rPr lang="ru-RU" sz="5600" b="1" dirty="0" smtClean="0">
                <a:solidFill>
                  <a:srgbClr val="FF0000"/>
                </a:solidFill>
              </a:rPr>
              <a:t>1272</a:t>
            </a:r>
            <a:r>
              <a:rPr lang="ru-RU" sz="5600" b="1" dirty="0" smtClean="0">
                <a:solidFill>
                  <a:srgbClr val="FF0000"/>
                </a:solidFill>
              </a:rPr>
              <a:t>)</a:t>
            </a:r>
            <a:r>
              <a:rPr lang="ru-RU" sz="5600" dirty="0" smtClean="0"/>
              <a:t>,</a:t>
            </a:r>
          </a:p>
          <a:p>
            <a:pPr>
              <a:lnSpc>
                <a:spcPct val="80000"/>
              </a:lnSpc>
            </a:pPr>
            <a:endParaRPr lang="ru-RU" sz="5600" dirty="0" smtClean="0"/>
          </a:p>
          <a:p>
            <a:pPr>
              <a:lnSpc>
                <a:spcPct val="80000"/>
              </a:lnSpc>
            </a:pPr>
            <a:r>
              <a:rPr lang="ru-RU" sz="5600" dirty="0"/>
              <a:t>Профессиональным стандартом «Педагог профессионального обучения, профессионального образования и дополнительного профессионального образования (утв. Приказом Минтруда и соцзащиты России от 8.09.2015г. №</a:t>
            </a:r>
            <a:r>
              <a:rPr lang="ru-RU" sz="5600" b="1" dirty="0">
                <a:solidFill>
                  <a:srgbClr val="FF0000"/>
                </a:solidFill>
              </a:rPr>
              <a:t>608н </a:t>
            </a:r>
            <a:r>
              <a:rPr lang="ru-RU" sz="5600" dirty="0"/>
              <a:t>),</a:t>
            </a:r>
          </a:p>
          <a:p>
            <a:pPr>
              <a:lnSpc>
                <a:spcPct val="80000"/>
              </a:lnSpc>
            </a:pPr>
            <a:endParaRPr lang="ru-RU" sz="48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4800" i="1" dirty="0" smtClean="0"/>
              <a:t>Программами кандидатских экзаменов (утверждены Приказом </a:t>
            </a:r>
            <a:r>
              <a:rPr lang="ru-RU" sz="4800" i="1" dirty="0" err="1" smtClean="0"/>
              <a:t>Минобрнауки</a:t>
            </a:r>
            <a:r>
              <a:rPr lang="ru-RU" sz="4800" i="1" dirty="0" smtClean="0"/>
              <a:t> России от 8.10.2007г. № </a:t>
            </a:r>
            <a:r>
              <a:rPr lang="ru-RU" sz="4800" b="1" i="1" dirty="0" smtClean="0">
                <a:solidFill>
                  <a:srgbClr val="0070C0"/>
                </a:solidFill>
              </a:rPr>
              <a:t>274</a:t>
            </a:r>
            <a:r>
              <a:rPr lang="ru-RU" sz="4800" i="1" dirty="0" smtClean="0"/>
              <a:t>),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ru-RU" sz="4800" i="1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4800" i="1" dirty="0" smtClean="0"/>
              <a:t>Номенклатурой специальностей научных работников (утверждена Приказом </a:t>
            </a:r>
            <a:r>
              <a:rPr lang="ru-RU" sz="4800" i="1" dirty="0" err="1" smtClean="0"/>
              <a:t>Минобрнауки</a:t>
            </a:r>
            <a:r>
              <a:rPr lang="ru-RU" sz="4800" i="1" dirty="0" smtClean="0"/>
              <a:t> России от 29.02.2009г. № </a:t>
            </a:r>
            <a:r>
              <a:rPr lang="ru-RU" sz="4800" b="1" i="1" dirty="0" smtClean="0">
                <a:solidFill>
                  <a:srgbClr val="0070C0"/>
                </a:solidFill>
              </a:rPr>
              <a:t>59</a:t>
            </a:r>
            <a:r>
              <a:rPr lang="ru-RU" sz="4800" i="1" dirty="0" smtClean="0"/>
              <a:t>),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ru-RU" sz="4800" i="1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4800" i="1" dirty="0" smtClean="0"/>
              <a:t>Положением о присуждении ученых степеней (утверждено Постановлением Правительства РФ от 24.09.2013г. №</a:t>
            </a:r>
            <a:r>
              <a:rPr lang="ru-RU" sz="4800" b="1" i="1" dirty="0" smtClean="0">
                <a:solidFill>
                  <a:srgbClr val="0070C0"/>
                </a:solidFill>
              </a:rPr>
              <a:t>842</a:t>
            </a:r>
            <a:r>
              <a:rPr lang="ru-RU" sz="4800" i="1" dirty="0" smtClean="0"/>
              <a:t>),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ru-RU" sz="4800" i="1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4800" i="1" dirty="0" smtClean="0"/>
              <a:t>Паспортом научной специальности (размещены на сайте ВАК).</a:t>
            </a:r>
          </a:p>
          <a:p>
            <a:pPr>
              <a:buNone/>
            </a:pPr>
            <a:endParaRPr lang="ru-RU" sz="5500" dirty="0"/>
          </a:p>
        </p:txBody>
      </p:sp>
      <p:pic>
        <p:nvPicPr>
          <p:cNvPr id="2050" name="Picture 2" descr="C:\Users\Андрей Шикулин\Desktop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63817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Локальные нормативные акты </a:t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 основным вопросам организации и осуществления образовательной деятельности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064896" cy="374441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600" dirty="0" smtClean="0"/>
              <a:t>Порядок организации образовательной деятельности по основным образовательным программам высшего образования - программам подготовки научно-педагогических кадров в аспирантуре.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Порядок организации освоения факультативных и элективных дисциплин (модулей).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Положение о проведении текущего контроля успеваемости, проведения промежуточной аттестации обучающихся.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Порядок индивидуального учета результатов освоения обучающимися программы аспирантуры.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Положение о государственной итоговой аттестации.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-       и др. .</a:t>
            </a:r>
          </a:p>
          <a:p>
            <a:pPr>
              <a:buNone/>
            </a:pPr>
            <a:endParaRPr lang="ru-RU" sz="1200" dirty="0"/>
          </a:p>
        </p:txBody>
      </p:sp>
      <p:pic>
        <p:nvPicPr>
          <p:cNvPr id="4098" name="Picture 2" descr="C:\Users\Андрей Шикулин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3817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Программа аспирантуры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600" i="1" dirty="0" smtClean="0"/>
              <a:t>      </a:t>
            </a:r>
            <a:r>
              <a:rPr lang="ru-RU" sz="2600" i="1" u="sng" dirty="0" smtClean="0"/>
              <a:t>Определение основной профессиональной образовательной программы высшего образования – программы аспирантуры (Приказ </a:t>
            </a:r>
            <a:r>
              <a:rPr lang="ru-RU" sz="2600" i="1" u="sng" dirty="0" err="1" smtClean="0"/>
              <a:t>Минобрнауки</a:t>
            </a:r>
            <a:r>
              <a:rPr lang="ru-RU" sz="2600" i="1" u="sng" dirty="0" smtClean="0"/>
              <a:t> России №1259 от 19 ноября 2013 г.).</a:t>
            </a:r>
            <a:endParaRPr lang="ru-RU" sz="2600" dirty="0" smtClean="0"/>
          </a:p>
          <a:p>
            <a:pPr algn="ctr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900" dirty="0" smtClean="0"/>
              <a:t>     ОПОП </a:t>
            </a:r>
            <a:r>
              <a:rPr lang="ru-RU" sz="1900" dirty="0" smtClean="0"/>
              <a:t>представляет собой комплекс: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900" dirty="0" smtClean="0"/>
              <a:t>       - основных характеристик образования (объем, содержание, планируемые результаты), 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900" dirty="0" smtClean="0"/>
              <a:t>       - организационно-педагогических условий, 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900" dirty="0" smtClean="0"/>
              <a:t>      -  форм аттестации, который представлен в виде общей характеристики программы аспирантуры, 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900" dirty="0" smtClean="0"/>
              <a:t>      -  учебного плана, календарного учебного графика, 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900" dirty="0" smtClean="0"/>
              <a:t>      -  рабочих программ дисциплин (модулей), 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900" dirty="0" smtClean="0"/>
              <a:t>      -  программ практик, оценочных средств, 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900" dirty="0" smtClean="0"/>
              <a:t>      -  методических материалов, 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900" dirty="0" smtClean="0"/>
              <a:t>      -  иных компонентов, включенных в состав программы аспирантуры по решению организации</a:t>
            </a:r>
            <a:r>
              <a:rPr lang="ru-RU" sz="2900" dirty="0" smtClean="0"/>
              <a:t>.</a:t>
            </a:r>
            <a:endParaRPr lang="ru-RU" sz="2900" dirty="0"/>
          </a:p>
        </p:txBody>
      </p:sp>
      <p:pic>
        <p:nvPicPr>
          <p:cNvPr id="5122" name="Picture 2" descr="C:\Users\Андрей Шикулин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3817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результате освоения программы аспирантуры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 выпускника должны быть сформированы: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универсальные компетенции</a:t>
            </a:r>
            <a:r>
              <a:rPr lang="ru-RU" sz="2000" dirty="0" smtClean="0"/>
              <a:t>, не зависящие от конкретного направления подготовки;</a:t>
            </a:r>
          </a:p>
          <a:p>
            <a:endParaRPr lang="ru-RU" sz="2000" dirty="0" smtClean="0"/>
          </a:p>
          <a:p>
            <a:r>
              <a:rPr lang="ru-RU" sz="2000" b="1" dirty="0" err="1" smtClean="0"/>
              <a:t>общепрофессиональные</a:t>
            </a:r>
            <a:r>
              <a:rPr lang="ru-RU" sz="2000" b="1" dirty="0" smtClean="0"/>
              <a:t> компетенции</a:t>
            </a:r>
            <a:r>
              <a:rPr lang="ru-RU" sz="2000" dirty="0" smtClean="0"/>
              <a:t>, определяемые направлением подготовки;</a:t>
            </a:r>
          </a:p>
          <a:p>
            <a:endParaRPr lang="ru-RU" sz="2000" dirty="0" smtClean="0"/>
          </a:p>
          <a:p>
            <a:r>
              <a:rPr lang="ru-RU" sz="2000" b="1" dirty="0" smtClean="0"/>
              <a:t>профессиональные компетенции</a:t>
            </a:r>
            <a:r>
              <a:rPr lang="ru-RU" sz="2000" dirty="0" smtClean="0"/>
              <a:t>, определяемые направленностью (профилем) программы аспирантуры в рамках направления подготовки (далее - направленность программы).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Users\Андрей Шикулин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3817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Универсальные компетенции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700808"/>
            <a:ext cx="820891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УК-1: Способность к критическому анализу и оценке современных научных достижений, генерированию новых идей при решении исследовательских и практических задач, в том числе в междисциплинарных областях.</a:t>
            </a:r>
          </a:p>
          <a:p>
            <a:endParaRPr lang="ru-RU" sz="1600" dirty="0" smtClean="0"/>
          </a:p>
          <a:p>
            <a:r>
              <a:rPr lang="ru-RU" sz="1600" dirty="0" smtClean="0"/>
              <a:t>УК-2: Способность проектировать и осуществлять комплексные исследования, в том числе междисциплинарные, на основе целостного системного научного мировоззрения с использованием знаний в области истории и философии науки.</a:t>
            </a:r>
          </a:p>
          <a:p>
            <a:endParaRPr lang="ru-RU" sz="1600" dirty="0" smtClean="0"/>
          </a:p>
          <a:p>
            <a:r>
              <a:rPr lang="ru-RU" sz="1600" dirty="0" smtClean="0"/>
              <a:t>УК-3: Готовность участвовать в работе российских и международных исследовательских коллективов по решению научных и научно-образовательных задач. </a:t>
            </a:r>
          </a:p>
          <a:p>
            <a:endParaRPr lang="ru-RU" sz="1600" dirty="0" smtClean="0"/>
          </a:p>
          <a:p>
            <a:r>
              <a:rPr lang="ru-RU" sz="1600" dirty="0" smtClean="0"/>
              <a:t>УК-4: Готовность использовать современные методы и технологии научной коммуникации на государственном и иностранном языках.</a:t>
            </a:r>
          </a:p>
          <a:p>
            <a:endParaRPr lang="ru-RU" sz="1600" dirty="0" smtClean="0"/>
          </a:p>
          <a:p>
            <a:r>
              <a:rPr lang="ru-RU" sz="1600" dirty="0" smtClean="0"/>
              <a:t>УК-5(6) Способность планировать и решать задачи собственного профессионального и личностного развития. </a:t>
            </a: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7170" name="Picture 2" descr="C:\Users\Андрей Шикулин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38175" cy="695325"/>
          </a:xfrm>
          <a:prstGeom prst="rect">
            <a:avLst/>
          </a:prstGeom>
          <a:noFill/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499176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Проверка </a:t>
            </a:r>
            <a:r>
              <a:rPr lang="ru-RU" sz="2400" b="1" dirty="0" err="1" smtClean="0"/>
              <a:t>сформированности</a:t>
            </a:r>
            <a:r>
              <a:rPr lang="ru-RU" sz="2400" b="1" dirty="0" smtClean="0"/>
              <a:t> компетенции </a:t>
            </a:r>
            <a:br>
              <a:rPr lang="ru-RU" sz="2400" b="1" dirty="0" smtClean="0"/>
            </a:br>
            <a:r>
              <a:rPr lang="ru-RU" sz="2400" b="1" dirty="0" smtClean="0"/>
              <a:t>по мере реализации программы аспирантуры: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	</a:t>
            </a:r>
            <a:r>
              <a:rPr lang="ru-RU" sz="1800" dirty="0" smtClean="0"/>
              <a:t>- формирование компетенции проверяется в рамках научно-исследовательской работы (научные исследования)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b="1" i="1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b="1" i="1" dirty="0" smtClean="0"/>
              <a:t>Примечания</a:t>
            </a:r>
            <a:r>
              <a:rPr lang="ru-RU" sz="1600" b="1" i="1" dirty="0" smtClean="0"/>
              <a:t>:</a:t>
            </a:r>
            <a:endParaRPr lang="ru-RU" sz="1600" i="1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i="1" dirty="0" smtClean="0"/>
              <a:t>*Категории «знать», «уметь», «владеть» применяются в следующих значениях: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i="1" dirty="0" smtClean="0"/>
              <a:t> «знать» – воспроизводить и объяснять учебный материал с требуемой степенью научной точности и полноты.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i="1" dirty="0" smtClean="0"/>
              <a:t>«уметь» – решать типичные задачи на основе воспроизведения стандартных алгоритмов решения;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i="1" dirty="0" smtClean="0"/>
              <a:t>«владеть» – решать усложненные задачи на основе приобретенных знаний, умений и навыков, с их применением в нетипичных ситуациях, формируется в процессе получения опыта деятельности.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Users\Андрей Шикулин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38175" cy="695325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0375"/>
            <a:ext cx="2313099" cy="23130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974</Words>
  <Application>Microsoft Office PowerPoint</Application>
  <PresentationFormat>Экран (4:3)</PresentationFormat>
  <Paragraphs>108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Segoe Script</vt:lpstr>
      <vt:lpstr>Times New Roman</vt:lpstr>
      <vt:lpstr>Тема Office</vt:lpstr>
      <vt:lpstr>Порядок обучения в аспирантуре  с учетом  законодательных актов  в соответствии ФГОС.</vt:lpstr>
      <vt:lpstr>Презентация PowerPoint</vt:lpstr>
      <vt:lpstr>Презентация PowerPoint</vt:lpstr>
      <vt:lpstr>ООП формируется в соответствии с:</vt:lpstr>
      <vt:lpstr>Локальные нормативные акты  по основным вопросам организации и осуществления образовательной деятельности</vt:lpstr>
      <vt:lpstr> Программа аспирантуры </vt:lpstr>
      <vt:lpstr>В результате освоения программы аспирантуры  у выпускника должны быть сформированы: </vt:lpstr>
      <vt:lpstr>Универсальные компетенции</vt:lpstr>
      <vt:lpstr>Проверка сформированности компетенции  по мере реализации программы аспирантуры: </vt:lpstr>
      <vt:lpstr>Общепрофессиональные компетенции</vt:lpstr>
      <vt:lpstr>  Формирование ОПК  "Готовность к преподавательской деятельности по основным образовательным программам высшего образования" </vt:lpstr>
      <vt:lpstr>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Лукина</dc:creator>
  <cp:lastModifiedBy>RePack by Diakov</cp:lastModifiedBy>
  <cp:revision>31</cp:revision>
  <dcterms:created xsi:type="dcterms:W3CDTF">2017-09-13T05:49:35Z</dcterms:created>
  <dcterms:modified xsi:type="dcterms:W3CDTF">2018-09-25T13:36:55Z</dcterms:modified>
</cp:coreProperties>
</file>