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81" r:id="rId2"/>
    <p:sldId id="389" r:id="rId3"/>
    <p:sldId id="388" r:id="rId4"/>
    <p:sldId id="317" r:id="rId5"/>
    <p:sldId id="316" r:id="rId6"/>
    <p:sldId id="352" r:id="rId7"/>
    <p:sldId id="367" r:id="rId8"/>
    <p:sldId id="368" r:id="rId9"/>
    <p:sldId id="369" r:id="rId10"/>
    <p:sldId id="370" r:id="rId11"/>
    <p:sldId id="356" r:id="rId12"/>
    <p:sldId id="390" r:id="rId13"/>
    <p:sldId id="357" r:id="rId14"/>
    <p:sldId id="358" r:id="rId15"/>
    <p:sldId id="359" r:id="rId16"/>
    <p:sldId id="360" r:id="rId17"/>
    <p:sldId id="395" r:id="rId18"/>
    <p:sldId id="361" r:id="rId19"/>
    <p:sldId id="362" r:id="rId20"/>
    <p:sldId id="363" r:id="rId21"/>
    <p:sldId id="364" r:id="rId22"/>
    <p:sldId id="365" r:id="rId23"/>
    <p:sldId id="318" r:id="rId24"/>
    <p:sldId id="319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20" r:id="rId35"/>
    <p:sldId id="321" r:id="rId36"/>
    <p:sldId id="371" r:id="rId37"/>
    <p:sldId id="326" r:id="rId38"/>
    <p:sldId id="327" r:id="rId39"/>
    <p:sldId id="328" r:id="rId40"/>
    <p:sldId id="329" r:id="rId41"/>
    <p:sldId id="330" r:id="rId42"/>
    <p:sldId id="331" r:id="rId43"/>
    <p:sldId id="282" r:id="rId44"/>
    <p:sldId id="283" r:id="rId45"/>
    <p:sldId id="284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91" r:id="rId58"/>
    <p:sldId id="383" r:id="rId59"/>
    <p:sldId id="384" r:id="rId60"/>
    <p:sldId id="392" r:id="rId61"/>
    <p:sldId id="393" r:id="rId62"/>
    <p:sldId id="394" r:id="rId63"/>
    <p:sldId id="385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0E5B-18D8-4CB9-A1A9-72ACE392AD8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D8DE-919B-4EEF-9769-CC089D6A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9227B-8336-4AC4-BF97-056521AC1D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8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EC08-7644-42B3-A8C6-963B51708D7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8F45-19E3-4EEE-87C7-1F2449FB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95536" cy="66247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48464" y="0"/>
            <a:ext cx="395536" cy="66247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0"/>
            <a:ext cx="0" cy="6597352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76456" y="0"/>
            <a:ext cx="0" cy="6597352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0"/>
          <p:cNvSpPr txBox="1">
            <a:spLocks/>
          </p:cNvSpPr>
          <p:nvPr/>
        </p:nvSpPr>
        <p:spPr>
          <a:xfrm>
            <a:off x="323850" y="260350"/>
            <a:ext cx="8424863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Организационная структура научной деятельности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Месяц 7"/>
          <p:cNvSpPr/>
          <p:nvPr/>
        </p:nvSpPr>
        <p:spPr>
          <a:xfrm rot="5400000">
            <a:off x="4343400" y="-2463080"/>
            <a:ext cx="601216" cy="8064896"/>
          </a:xfrm>
          <a:prstGeom prst="moon">
            <a:avLst>
              <a:gd name="adj" fmla="val 2646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628800"/>
            <a:ext cx="2592288" cy="12003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/>
              <a:t>Научно-организационные </a:t>
            </a:r>
          </a:p>
          <a:p>
            <a:pPr lvl="0" algn="ctr"/>
            <a:r>
              <a:rPr lang="ru-RU" sz="2400" dirty="0" smtClean="0"/>
              <a:t>подразделения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1556792"/>
            <a:ext cx="2592288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dirty="0" smtClean="0"/>
              <a:t>Кафедральные коллективы,</a:t>
            </a:r>
          </a:p>
          <a:p>
            <a:pPr lvl="0" algn="ctr">
              <a:spcAft>
                <a:spcPts val="0"/>
              </a:spcAft>
            </a:pPr>
            <a:r>
              <a:rPr lang="ru-RU" sz="2400" dirty="0" smtClean="0"/>
              <a:t> НИМСИ</a:t>
            </a:r>
            <a:endParaRPr lang="ru-RU" sz="2400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491880" y="1628800"/>
            <a:ext cx="2232248" cy="484632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395536" y="2852936"/>
            <a:ext cx="3024336" cy="864096"/>
            <a:chOff x="504052" y="1383935"/>
            <a:chExt cx="3318017" cy="64317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04052" y="1383935"/>
              <a:ext cx="3318017" cy="6431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22890" y="1402773"/>
              <a:ext cx="3280341" cy="605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Отдел научного планирования и отчетности</a:t>
              </a:r>
              <a:endParaRPr lang="ru-RU" sz="2000" kern="1200" dirty="0"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23528" y="3717032"/>
            <a:ext cx="3096344" cy="947033"/>
            <a:chOff x="432053" y="2248025"/>
            <a:chExt cx="3405214" cy="94703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32053" y="2248025"/>
              <a:ext cx="3405214" cy="9470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2812566"/>
                <a:satOff val="-4220"/>
                <a:lumOff val="-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59791" y="2275763"/>
              <a:ext cx="3349738" cy="89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/>
                <a:t>Отдел организации </a:t>
              </a:r>
              <a:r>
                <a:rPr lang="ru-RU" sz="2000" kern="1200" dirty="0" err="1" smtClean="0"/>
                <a:t>клин.исследований</a:t>
              </a:r>
              <a:r>
                <a:rPr lang="ru-RU" sz="2000" kern="1200" dirty="0" smtClean="0"/>
                <a:t>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/>
                <a:t>оформление грантов</a:t>
              </a:r>
              <a:endParaRPr lang="ru-RU" sz="2000" kern="1200" dirty="0"/>
            </a:p>
          </p:txBody>
        </p:sp>
      </p:grpSp>
      <p:grpSp>
        <p:nvGrpSpPr>
          <p:cNvPr id="9" name="Группа 21"/>
          <p:cNvGrpSpPr/>
          <p:nvPr/>
        </p:nvGrpSpPr>
        <p:grpSpPr>
          <a:xfrm>
            <a:off x="323528" y="4653136"/>
            <a:ext cx="3096344" cy="648072"/>
            <a:chOff x="432053" y="3309842"/>
            <a:chExt cx="3645140" cy="45774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2053" y="3309842"/>
              <a:ext cx="3645140" cy="4577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45460" y="3323249"/>
              <a:ext cx="3618326" cy="430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/>
                <a:t>Отдел организации работы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err="1" smtClean="0"/>
                <a:t>диссоветов</a:t>
              </a:r>
              <a:r>
                <a:rPr lang="ru-RU" sz="2000" kern="1200" dirty="0" smtClean="0"/>
                <a:t>, ЕГИСМ</a:t>
              </a:r>
              <a:endParaRPr lang="ru-RU" sz="2000" kern="1200" dirty="0"/>
            </a:p>
          </p:txBody>
        </p:sp>
      </p:grpSp>
      <p:grpSp>
        <p:nvGrpSpPr>
          <p:cNvPr id="11" name="Группа 24"/>
          <p:cNvGrpSpPr/>
          <p:nvPr/>
        </p:nvGrpSpPr>
        <p:grpSpPr>
          <a:xfrm>
            <a:off x="323528" y="5301208"/>
            <a:ext cx="3096344" cy="576064"/>
            <a:chOff x="432053" y="3309842"/>
            <a:chExt cx="3645140" cy="45774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32053" y="3309842"/>
              <a:ext cx="3645140" cy="4577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45460" y="3323249"/>
              <a:ext cx="3618325" cy="342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/>
                <a:t>Патентный отдел (ИС)</a:t>
              </a:r>
              <a:endParaRPr lang="ru-RU" sz="2000" kern="1200" dirty="0"/>
            </a:p>
          </p:txBody>
        </p:sp>
      </p:grpSp>
      <p:grpSp>
        <p:nvGrpSpPr>
          <p:cNvPr id="15" name="Группа 27"/>
          <p:cNvGrpSpPr/>
          <p:nvPr/>
        </p:nvGrpSpPr>
        <p:grpSpPr>
          <a:xfrm>
            <a:off x="5724128" y="3068960"/>
            <a:ext cx="3024336" cy="864096"/>
            <a:chOff x="504052" y="1383935"/>
            <a:chExt cx="3318017" cy="64317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04052" y="1383935"/>
              <a:ext cx="3318017" cy="6431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22890" y="1402773"/>
              <a:ext cx="3280341" cy="605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Выполнение </a:t>
              </a:r>
              <a:r>
                <a:rPr lang="ru-RU" sz="2000" kern="1200" dirty="0" err="1" smtClean="0"/>
                <a:t>гос</a:t>
              </a:r>
              <a:r>
                <a:rPr lang="ru-RU" sz="2000" kern="1200" dirty="0" smtClean="0"/>
                <a:t>. заданий по науке</a:t>
              </a:r>
              <a:endParaRPr lang="ru-RU" sz="2000" kern="1200" dirty="0"/>
            </a:p>
          </p:txBody>
        </p:sp>
      </p:grpSp>
      <p:grpSp>
        <p:nvGrpSpPr>
          <p:cNvPr id="16" name="Группа 30"/>
          <p:cNvGrpSpPr/>
          <p:nvPr/>
        </p:nvGrpSpPr>
        <p:grpSpPr>
          <a:xfrm>
            <a:off x="5724128" y="4077072"/>
            <a:ext cx="3024336" cy="648072"/>
            <a:chOff x="504052" y="1383935"/>
            <a:chExt cx="3318017" cy="64317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4052" y="1383935"/>
              <a:ext cx="3318017" cy="6431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522890" y="1402773"/>
              <a:ext cx="3280341" cy="605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Работа по грантам</a:t>
              </a:r>
              <a:endParaRPr lang="ru-RU" sz="2000" kern="1200" dirty="0"/>
            </a:p>
          </p:txBody>
        </p:sp>
      </p:grpSp>
      <p:grpSp>
        <p:nvGrpSpPr>
          <p:cNvPr id="19" name="Группа 33"/>
          <p:cNvGrpSpPr/>
          <p:nvPr/>
        </p:nvGrpSpPr>
        <p:grpSpPr>
          <a:xfrm>
            <a:off x="5724128" y="4797152"/>
            <a:ext cx="3024336" cy="720080"/>
            <a:chOff x="504052" y="1383935"/>
            <a:chExt cx="3318017" cy="6431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04052" y="1383935"/>
              <a:ext cx="3318017" cy="6431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522890" y="1402773"/>
              <a:ext cx="3280341" cy="605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Работа по </a:t>
              </a:r>
              <a:r>
                <a:rPr lang="ru-RU" sz="2000" kern="1200" dirty="0" err="1" smtClean="0"/>
                <a:t>клин.исследованиям</a:t>
              </a:r>
              <a:endParaRPr lang="ru-RU" sz="2000" kern="1200" dirty="0"/>
            </a:p>
          </p:txBody>
        </p:sp>
      </p:grpSp>
      <p:grpSp>
        <p:nvGrpSpPr>
          <p:cNvPr id="22" name="Группа 36"/>
          <p:cNvGrpSpPr/>
          <p:nvPr/>
        </p:nvGrpSpPr>
        <p:grpSpPr>
          <a:xfrm>
            <a:off x="5724128" y="5589240"/>
            <a:ext cx="3024336" cy="864096"/>
            <a:chOff x="504052" y="1383935"/>
            <a:chExt cx="3318017" cy="6431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04052" y="1383935"/>
              <a:ext cx="3318017" cy="6431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522890" y="1402773"/>
              <a:ext cx="3280341" cy="605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Выполнение инициативных НИР, в т.ч. диссертационных</a:t>
              </a:r>
              <a:endParaRPr lang="ru-RU" sz="2000" kern="1200" dirty="0"/>
            </a:p>
          </p:txBody>
        </p:sp>
      </p:grpSp>
      <p:grpSp>
        <p:nvGrpSpPr>
          <p:cNvPr id="25" name="Группа 39"/>
          <p:cNvGrpSpPr/>
          <p:nvPr/>
        </p:nvGrpSpPr>
        <p:grpSpPr>
          <a:xfrm>
            <a:off x="323528" y="5877272"/>
            <a:ext cx="3096344" cy="792088"/>
            <a:chOff x="432053" y="3309842"/>
            <a:chExt cx="3645140" cy="457748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32053" y="3309842"/>
              <a:ext cx="3645140" cy="4577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445460" y="3323249"/>
              <a:ext cx="3618325" cy="342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/>
                <a:t>Поддержка баз данных РИНЦ, ЦИТИС, </a:t>
              </a:r>
              <a:r>
                <a:rPr lang="en-US" sz="2000" kern="1200" dirty="0" smtClean="0"/>
                <a:t>W</a:t>
              </a:r>
              <a:r>
                <a:rPr lang="ru-RU" sz="2000" kern="1200" dirty="0" smtClean="0"/>
                <a:t>о</a:t>
              </a:r>
              <a:r>
                <a:rPr lang="en-US" sz="2000" kern="1200" dirty="0" smtClean="0"/>
                <a:t>S, Scopus, </a:t>
              </a:r>
              <a:r>
                <a:rPr lang="ru-RU" sz="2000" kern="1200" dirty="0" err="1" smtClean="0"/>
                <a:t>АнтиплагиатВУЗ</a:t>
              </a:r>
              <a:endParaRPr lang="ru-RU" sz="2000" kern="1200" dirty="0"/>
            </a:p>
          </p:txBody>
        </p:sp>
      </p:grpSp>
      <p:sp>
        <p:nvSpPr>
          <p:cNvPr id="43" name="Овал 42"/>
          <p:cNvSpPr/>
          <p:nvPr/>
        </p:nvSpPr>
        <p:spPr>
          <a:xfrm>
            <a:off x="3635896" y="3212976"/>
            <a:ext cx="187220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Проблемные комисс</a:t>
            </a:r>
            <a:r>
              <a:rPr lang="ru-RU" dirty="0" smtClean="0">
                <a:solidFill>
                  <a:schemeClr val="tx1"/>
                </a:solidFill>
              </a:rPr>
              <a:t>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635896" y="4221088"/>
            <a:ext cx="187220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Этический комитет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707904" y="5229200"/>
            <a:ext cx="1872208" cy="5760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635896" y="5877272"/>
            <a:ext cx="1872208" cy="5760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ОМУ, Школа МУ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635896" y="2492896"/>
            <a:ext cx="1872208" cy="5760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Комитет по науке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856983" cy="62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80010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2092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9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8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70813" cy="625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2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76672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9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8" y="476672"/>
            <a:ext cx="8818140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340768"/>
            <a:ext cx="65594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ххххххх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445224"/>
            <a:ext cx="16561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ххххххх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8386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5934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http://www.ncbi.nlm.nih.gov/pubmed/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214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5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95536" cy="66247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48464" y="0"/>
            <a:ext cx="395536" cy="66247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0"/>
            <a:ext cx="0" cy="6597352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76456" y="0"/>
            <a:ext cx="0" cy="6597352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0"/>
          <p:cNvSpPr txBox="1">
            <a:spLocks/>
          </p:cNvSpPr>
          <p:nvPr/>
        </p:nvSpPr>
        <p:spPr>
          <a:xfrm>
            <a:off x="611560" y="188640"/>
            <a:ext cx="79208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/>
          </p:nvPr>
        </p:nvGraphicFramePr>
        <p:xfrm>
          <a:off x="197768" y="164777"/>
          <a:ext cx="4465700" cy="588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6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Научная продукция МГМСУ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1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Монографии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48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1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Количество</a:t>
                      </a:r>
                      <a:r>
                        <a:rPr lang="ru-RU" sz="2000" baseline="0" dirty="0" smtClean="0"/>
                        <a:t> статей в журналах ВАК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1044*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10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Патентные</a:t>
                      </a:r>
                      <a:r>
                        <a:rPr lang="ru-RU" sz="2000" baseline="0" dirty="0" smtClean="0"/>
                        <a:t> заявки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5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Полученные</a:t>
                      </a:r>
                      <a:r>
                        <a:rPr lang="ru-RU" sz="2000" baseline="0" dirty="0" smtClean="0"/>
                        <a:t> патенты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433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Доклады на международных конференциях </a:t>
                      </a:r>
                    </a:p>
                    <a:p>
                      <a:pPr algn="l"/>
                      <a:r>
                        <a:rPr lang="ru-RU" sz="2000" dirty="0" smtClean="0"/>
                        <a:t>- за рубежом </a:t>
                      </a:r>
                    </a:p>
                    <a:p>
                      <a:pPr algn="l"/>
                      <a:r>
                        <a:rPr lang="ru-RU" sz="2000" dirty="0" smtClean="0"/>
                        <a:t> - в РФ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265</a:t>
                      </a:r>
                    </a:p>
                    <a:p>
                      <a:pPr algn="ctr"/>
                      <a:r>
                        <a:rPr lang="ru-RU" sz="2000" dirty="0" smtClean="0"/>
                        <a:t>383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Доклады на российских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конференциях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2125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Защищено диссертаций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81075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6255404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Данные РИНЦ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861236" y="188640"/>
          <a:ext cx="4045526" cy="417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028">
                  <a:extLst>
                    <a:ext uri="{9D8B030D-6E8A-4147-A177-3AD203B41FA5}">
                      <a16:colId xmlns:a16="http://schemas.microsoft.com/office/drawing/2014/main" val="2323586488"/>
                    </a:ext>
                  </a:extLst>
                </a:gridCol>
                <a:gridCol w="1010498">
                  <a:extLst>
                    <a:ext uri="{9D8B030D-6E8A-4147-A177-3AD203B41FA5}">
                      <a16:colId xmlns:a16="http://schemas.microsoft.com/office/drawing/2014/main" val="657135294"/>
                    </a:ext>
                  </a:extLst>
                </a:gridCol>
              </a:tblGrid>
              <a:tr h="792262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Научная активность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2017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1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Индекс </a:t>
                      </a:r>
                      <a:r>
                        <a:rPr lang="ru-RU" dirty="0" err="1" smtClean="0"/>
                        <a:t>Хирша</a:t>
                      </a:r>
                      <a:r>
                        <a:rPr lang="ru-RU" dirty="0" smtClean="0"/>
                        <a:t> (РИНЦ)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4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НИР</a:t>
                      </a:r>
                      <a:r>
                        <a:rPr lang="ru-RU" baseline="0" dirty="0" smtClean="0"/>
                        <a:t>, получивших субсидии Минздрава (</a:t>
                      </a:r>
                      <a:r>
                        <a:rPr lang="ru-RU" baseline="0" dirty="0" err="1" smtClean="0"/>
                        <a:t>гос.задание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4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грантов (</a:t>
                      </a:r>
                      <a:r>
                        <a:rPr lang="ru-RU" dirty="0" err="1" smtClean="0"/>
                        <a:t>Минобрнауки</a:t>
                      </a:r>
                      <a:r>
                        <a:rPr lang="ru-RU" dirty="0" smtClean="0"/>
                        <a:t>, РФФИ, РНФ,</a:t>
                      </a:r>
                      <a:r>
                        <a:rPr lang="ru-RU" baseline="0" dirty="0" smtClean="0"/>
                        <a:t> Президентские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0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проводимых  контрактных </a:t>
                      </a:r>
                      <a:r>
                        <a:rPr lang="ru-RU" dirty="0" err="1" smtClean="0"/>
                        <a:t>клин.исследований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59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8950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10" y="404664"/>
            <a:ext cx="839234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894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9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</a:t>
            </a:r>
            <a:r>
              <a:rPr lang="de-DE" sz="2800" dirty="0" smtClean="0"/>
              <a:t>www.ncbi.nlm.nih.gov/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01519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6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разделы аннотации (1)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Актуальность темы</a:t>
            </a:r>
            <a:r>
              <a:rPr lang="ru-RU" dirty="0" smtClean="0"/>
              <a:t> (или «Состояние вопроса»). </a:t>
            </a:r>
          </a:p>
          <a:p>
            <a:pPr lvl="1"/>
            <a:r>
              <a:rPr lang="ru-RU" dirty="0" smtClean="0"/>
              <a:t>Описание проблемы</a:t>
            </a:r>
          </a:p>
          <a:p>
            <a:pPr lvl="1"/>
            <a:r>
              <a:rPr lang="ru-RU" dirty="0" smtClean="0"/>
              <a:t>основные научные достижения и разработки, направления научных исследований  в соответствующей области</a:t>
            </a:r>
          </a:p>
          <a:p>
            <a:pPr lvl="1"/>
            <a:r>
              <a:rPr lang="ru-RU" dirty="0" smtClean="0"/>
              <a:t>краткая характеристика публикаций, наиболее близких к планируемой теме по целям, задачам и объекту исследования (прототипов)</a:t>
            </a:r>
          </a:p>
          <a:p>
            <a:pPr lvl="1"/>
            <a:r>
              <a:rPr lang="ru-RU" dirty="0" smtClean="0"/>
              <a:t>Нерешенные вопросы, которые автор планирует изучить в собственном исследовании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Важные элементы аннотации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/>
              <a:t>Цель исследования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  Рабочая </a:t>
            </a:r>
            <a:r>
              <a:rPr lang="ru-RU" b="1" dirty="0"/>
              <a:t>гипотез</a:t>
            </a:r>
            <a:r>
              <a:rPr lang="ru-RU" dirty="0"/>
              <a:t>а 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  Задачи исследования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Цель исследования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- это </a:t>
            </a:r>
            <a:r>
              <a:rPr lang="ru-RU" dirty="0"/>
              <a:t>конечный результат, для достижения которого </a:t>
            </a:r>
            <a:r>
              <a:rPr lang="ru-RU" dirty="0" smtClean="0"/>
              <a:t>исследователь </a:t>
            </a:r>
            <a:r>
              <a:rPr lang="ru-RU" dirty="0"/>
              <a:t>должен решать ряд </a:t>
            </a:r>
            <a:r>
              <a:rPr lang="ru-RU" u="sng" dirty="0" smtClean="0"/>
              <a:t>задач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1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Варианты формулировки цели  общенаучного (фундаментального) характера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получение </a:t>
            </a:r>
            <a:r>
              <a:rPr lang="ru-RU" dirty="0"/>
              <a:t>новых знаний, </a:t>
            </a:r>
            <a:endParaRPr lang="ru-RU" dirty="0" smtClean="0"/>
          </a:p>
          <a:p>
            <a:r>
              <a:rPr lang="ru-RU" dirty="0" smtClean="0"/>
              <a:t>уточнение </a:t>
            </a:r>
            <a:r>
              <a:rPr lang="ru-RU" dirty="0"/>
              <a:t>характеристик явлений, не изученных ранее; </a:t>
            </a:r>
            <a:endParaRPr lang="ru-RU" dirty="0" smtClean="0"/>
          </a:p>
          <a:p>
            <a:r>
              <a:rPr lang="ru-RU" dirty="0" smtClean="0"/>
              <a:t>выявление </a:t>
            </a:r>
            <a:r>
              <a:rPr lang="ru-RU" dirty="0"/>
              <a:t>взаимосвязи неких явлений; </a:t>
            </a:r>
            <a:endParaRPr lang="ru-RU" dirty="0" smtClean="0"/>
          </a:p>
          <a:p>
            <a:r>
              <a:rPr lang="ru-RU" dirty="0" smtClean="0"/>
              <a:t>изучение </a:t>
            </a:r>
            <a:r>
              <a:rPr lang="ru-RU" dirty="0"/>
              <a:t>развития явлений; </a:t>
            </a:r>
            <a:endParaRPr lang="ru-RU" dirty="0" smtClean="0"/>
          </a:p>
          <a:p>
            <a:r>
              <a:rPr lang="ru-RU" dirty="0" smtClean="0"/>
              <a:t>описание </a:t>
            </a:r>
            <a:r>
              <a:rPr lang="ru-RU" dirty="0"/>
              <a:t>нового явления; </a:t>
            </a:r>
            <a:endParaRPr lang="ru-RU" dirty="0" smtClean="0"/>
          </a:p>
          <a:p>
            <a:r>
              <a:rPr lang="ru-RU" dirty="0" smtClean="0"/>
              <a:t>обобщение</a:t>
            </a:r>
            <a:r>
              <a:rPr lang="ru-RU" dirty="0"/>
              <a:t>, выявление общих закономерностей;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классификаций, </a:t>
            </a:r>
            <a:endParaRPr lang="ru-RU" dirty="0" smtClean="0"/>
          </a:p>
          <a:p>
            <a:r>
              <a:rPr lang="ru-RU" dirty="0" smtClean="0"/>
              <a:t>обоснование </a:t>
            </a:r>
            <a:r>
              <a:rPr lang="ru-RU" dirty="0"/>
              <a:t>концепций,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2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формулировки цели  прикладного характера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совершенствование </a:t>
            </a:r>
            <a:r>
              <a:rPr lang="ru-RU" dirty="0"/>
              <a:t>методов, </a:t>
            </a:r>
            <a:endParaRPr lang="ru-RU" dirty="0" smtClean="0"/>
          </a:p>
          <a:p>
            <a:r>
              <a:rPr lang="ru-RU" dirty="0" smtClean="0"/>
              <a:t>повышение эффективности или качества,</a:t>
            </a:r>
          </a:p>
          <a:p>
            <a:r>
              <a:rPr lang="ru-RU" dirty="0" smtClean="0"/>
              <a:t>Обоснование алгоритмов диагностики/лечения/ведения пациентов</a:t>
            </a:r>
          </a:p>
          <a:p>
            <a:r>
              <a:rPr lang="ru-RU" dirty="0" smtClean="0"/>
              <a:t>повышение безопасности/ снижение рисков,</a:t>
            </a:r>
          </a:p>
          <a:p>
            <a:r>
              <a:rPr lang="ru-RU" dirty="0" smtClean="0"/>
              <a:t>выявление новых прогностических факторов, </a:t>
            </a:r>
          </a:p>
          <a:p>
            <a:r>
              <a:rPr lang="ru-RU" dirty="0" smtClean="0"/>
              <a:t>выявление новых факторов риска</a:t>
            </a:r>
          </a:p>
          <a:p>
            <a:pPr>
              <a:buNone/>
            </a:pPr>
            <a:r>
              <a:rPr lang="ru-RU" dirty="0" smtClean="0"/>
              <a:t>и т.д.. </a:t>
            </a:r>
          </a:p>
        </p:txBody>
      </p:sp>
    </p:spTree>
    <p:extLst>
      <p:ext uri="{BB962C8B-B14F-4D97-AF65-F5344CB8AC3E}">
        <p14:creationId xmlns:p14="http://schemas.microsoft.com/office/powerpoint/2010/main" val="40787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Цель должна быть связана с рабочей гипотезой:</a:t>
            </a:r>
          </a:p>
          <a:p>
            <a:pPr>
              <a:buNone/>
            </a:pPr>
            <a:r>
              <a:rPr lang="ru-RU" dirty="0" smtClean="0"/>
              <a:t>	гипотеза предполагает путь, который ведет к достижению цели.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гипотеза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/>
              <a:t>	</a:t>
            </a:r>
            <a:r>
              <a:rPr lang="ru-RU" dirty="0" smtClean="0"/>
              <a:t>это </a:t>
            </a:r>
            <a:r>
              <a:rPr lang="ru-RU" b="1" dirty="0"/>
              <a:t>научно обоснованное предположение, </a:t>
            </a:r>
            <a:r>
              <a:rPr lang="ru-RU" dirty="0"/>
              <a:t>которое требуется доказать в планируемом исследовании. </a:t>
            </a:r>
            <a:endParaRPr lang="en-US" dirty="0" smtClean="0"/>
          </a:p>
          <a:p>
            <a:pPr lvl="0">
              <a:buNone/>
            </a:pPr>
            <a:r>
              <a:rPr lang="en-US" dirty="0"/>
              <a:t>	</a:t>
            </a:r>
            <a:r>
              <a:rPr lang="ru-RU" dirty="0" smtClean="0"/>
              <a:t>Гипотеза </a:t>
            </a:r>
            <a:r>
              <a:rPr lang="ru-RU" dirty="0"/>
              <a:t>должны отталкиваться от </a:t>
            </a:r>
            <a:r>
              <a:rPr lang="ru-RU" dirty="0" smtClean="0"/>
              <a:t>известных научных </a:t>
            </a:r>
            <a:r>
              <a:rPr lang="ru-RU" dirty="0"/>
              <a:t>фактов (на основании которых делается предположение</a:t>
            </a:r>
            <a:r>
              <a:rPr lang="ru-RU" dirty="0" smtClean="0"/>
              <a:t>).</a:t>
            </a:r>
          </a:p>
          <a:p>
            <a:pPr lvl="0">
              <a:buNone/>
            </a:pPr>
            <a:r>
              <a:rPr lang="ru-RU" dirty="0"/>
              <a:t>	</a:t>
            </a:r>
            <a:r>
              <a:rPr lang="ru-RU" dirty="0" smtClean="0"/>
              <a:t>Гипотеза должна четко </a:t>
            </a:r>
            <a:r>
              <a:rPr lang="ru-RU" b="1" dirty="0" smtClean="0"/>
              <a:t>указывать на основной вопрос</a:t>
            </a:r>
            <a:r>
              <a:rPr lang="ru-RU" dirty="0" smtClean="0"/>
              <a:t>, который будет выясняться или был поставлен для выяснения в исследовании.</a:t>
            </a:r>
          </a:p>
          <a:p>
            <a:pPr lvl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Цель – снижение риска инфаркта у пациентов данной группы.</a:t>
            </a:r>
          </a:p>
          <a:p>
            <a:pPr>
              <a:buNone/>
            </a:pPr>
            <a:r>
              <a:rPr lang="ru-RU" dirty="0" smtClean="0"/>
              <a:t>Рабочая </a:t>
            </a:r>
            <a:r>
              <a:rPr lang="ru-RU" dirty="0"/>
              <a:t>гипотеза: применение АСК 100 мг/д снижает риск инфаркта и летального исхода у пациентов в возрасте от 65 лет, страдающих стабильной стенокардией.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 – повышение ожидаемой продолжительности жизни у пациентов с раком легких.</a:t>
            </a:r>
          </a:p>
          <a:p>
            <a:r>
              <a:rPr lang="ru-RU" dirty="0"/>
              <a:t>Рабочая гипотеза: </a:t>
            </a:r>
            <a:r>
              <a:rPr lang="ru-RU" dirty="0" err="1"/>
              <a:t>Цисплатин</a:t>
            </a:r>
            <a:r>
              <a:rPr lang="ru-RU" dirty="0"/>
              <a:t> эффективнее продлевает продолжительность жизни пациентов с раком легкого, чем </a:t>
            </a:r>
            <a:r>
              <a:rPr lang="ru-RU" dirty="0" err="1"/>
              <a:t>Доксорубицин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5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Рабочая гипотеза: у недоношенных детей инцидентность сенсорной глухоты выше, чем у родившихся в срок.</a:t>
            </a:r>
          </a:p>
          <a:p>
            <a:pPr>
              <a:buNone/>
            </a:pPr>
            <a:r>
              <a:rPr lang="ru-RU" dirty="0"/>
              <a:t>Цель – выявление факторов риска сенсорной глухоты у младенцев.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1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те шаги, посредством которых планируется добиться цели. Как правило, это изучение явлений, анализ, разработка, определение показателей и т.д.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разделы аннотации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/>
              <a:t>6. Изучаемые явления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b="1" dirty="0" smtClean="0"/>
              <a:t>Объекты и объемы исследования</a:t>
            </a:r>
          </a:p>
          <a:p>
            <a:pPr>
              <a:buNone/>
            </a:pPr>
            <a:r>
              <a:rPr lang="ru-RU" b="1" dirty="0" smtClean="0"/>
              <a:t>8. Методы исследования</a:t>
            </a:r>
          </a:p>
          <a:p>
            <a:pPr lvl="0">
              <a:buNone/>
            </a:pPr>
            <a:r>
              <a:rPr lang="ru-RU" b="1" dirty="0" smtClean="0"/>
              <a:t>9.Новизна исследования.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10.Предполагаемая практическая значимость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11. Вид и годовые этапы исследования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разделы аннотации (4)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/>
              <a:t>12.Ожидаемые результаты.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13.Сфера приложения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14. Форма внедрения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15. Уровень внедрения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16.  Этапы внедрения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17. Медико-социальный и экономический эффект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18. Патентно-информационный поиск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712968" cy="640871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16632"/>
            <a:ext cx="8352928" cy="57606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Проблемные комиссии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МГМСУ им. А.И. Евдокимова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7364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Проблемные комиссии </a:t>
            </a:r>
            <a:br>
              <a:rPr lang="ru-RU" sz="3200" dirty="0" smtClean="0"/>
            </a:br>
            <a:r>
              <a:rPr lang="ru-RU" sz="3200" dirty="0" smtClean="0"/>
              <a:t>МГМСУ им. А.И. Евдокимова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/>
              <a:t>Проблемная комиссия по медико-биологическим дисциплинам</a:t>
            </a: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Рассматривает аннотации к НИР по специальностям:</a:t>
            </a:r>
          </a:p>
          <a:p>
            <a:pPr>
              <a:buNone/>
            </a:pPr>
            <a:r>
              <a:rPr lang="ru-RU" sz="2000" dirty="0" smtClean="0"/>
              <a:t>02.00.00 - Химические науки</a:t>
            </a:r>
          </a:p>
          <a:p>
            <a:pPr>
              <a:buNone/>
            </a:pPr>
            <a:r>
              <a:rPr lang="ru-RU" sz="2000" dirty="0" smtClean="0"/>
              <a:t>03.02.03 - Микробиология</a:t>
            </a:r>
          </a:p>
          <a:p>
            <a:pPr>
              <a:buNone/>
            </a:pPr>
            <a:r>
              <a:rPr lang="ru-RU" sz="2000" dirty="0" smtClean="0"/>
              <a:t>03.03.01 - Нормальная физиология</a:t>
            </a:r>
          </a:p>
          <a:p>
            <a:pPr>
              <a:buNone/>
            </a:pPr>
            <a:r>
              <a:rPr lang="ru-RU" sz="2000" dirty="0" smtClean="0"/>
              <a:t>03.03.03 - Иммунология</a:t>
            </a:r>
          </a:p>
          <a:p>
            <a:pPr>
              <a:buNone/>
            </a:pPr>
            <a:r>
              <a:rPr lang="ru-RU" sz="2000" dirty="0" smtClean="0"/>
              <a:t>03.03.04 - Клеточная биология, цитология, гистология</a:t>
            </a:r>
          </a:p>
          <a:p>
            <a:pPr>
              <a:buNone/>
            </a:pPr>
            <a:r>
              <a:rPr lang="ru-RU" sz="2000" dirty="0" smtClean="0"/>
              <a:t>03.03.05 - Биология развития, эмбриология</a:t>
            </a:r>
          </a:p>
          <a:p>
            <a:pPr>
              <a:buNone/>
            </a:pPr>
            <a:r>
              <a:rPr lang="ru-RU" sz="2000" dirty="0" smtClean="0"/>
              <a:t>03.03.06 - </a:t>
            </a:r>
            <a:r>
              <a:rPr lang="ru-RU" sz="2000" dirty="0" err="1" smtClean="0"/>
              <a:t>Нейробиология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14.01.21 - Гематология и переливание крови</a:t>
            </a:r>
          </a:p>
          <a:p>
            <a:pPr>
              <a:buNone/>
            </a:pPr>
            <a:r>
              <a:rPr lang="ru-RU" sz="2000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Проблемные комиссии </a:t>
            </a:r>
            <a:br>
              <a:rPr lang="ru-RU" sz="3200" dirty="0" smtClean="0"/>
            </a:br>
            <a:r>
              <a:rPr lang="ru-RU" sz="3200" dirty="0" smtClean="0"/>
              <a:t>МГМСУ им. А.И. Евдокимова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/>
              <a:t>Проблемная комиссия по медико-биологическим дисциплинам</a:t>
            </a: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Рассматривает аннотации к НИР по специальностям:</a:t>
            </a:r>
          </a:p>
          <a:p>
            <a:pPr>
              <a:buNone/>
            </a:pPr>
            <a:r>
              <a:rPr lang="ru-RU" sz="2000" dirty="0" smtClean="0"/>
              <a:t>…14.03.01 - Анатомия человека</a:t>
            </a:r>
          </a:p>
          <a:p>
            <a:pPr>
              <a:buNone/>
            </a:pPr>
            <a:r>
              <a:rPr lang="ru-RU" sz="2000" dirty="0" smtClean="0"/>
              <a:t>14.03.02 - Патологическая анатомия</a:t>
            </a:r>
          </a:p>
          <a:p>
            <a:pPr>
              <a:buNone/>
            </a:pPr>
            <a:r>
              <a:rPr lang="ru-RU" sz="2000" dirty="0" smtClean="0"/>
              <a:t>14.03.03 - Патологическая физиология</a:t>
            </a:r>
          </a:p>
          <a:p>
            <a:pPr>
              <a:buNone/>
            </a:pPr>
            <a:r>
              <a:rPr lang="ru-RU" sz="2000" dirty="0" smtClean="0"/>
              <a:t>14.03.04 - Токсикология</a:t>
            </a:r>
          </a:p>
          <a:p>
            <a:pPr>
              <a:buNone/>
            </a:pPr>
            <a:r>
              <a:rPr lang="ru-RU" sz="2000" dirty="0" smtClean="0"/>
              <a:t>14.03.05 - Судебная медицина</a:t>
            </a:r>
          </a:p>
          <a:p>
            <a:pPr>
              <a:buNone/>
            </a:pPr>
            <a:r>
              <a:rPr lang="ru-RU" sz="2000" dirty="0" smtClean="0"/>
              <a:t>14.03.06 - Фармакология, клиническая фармакология</a:t>
            </a:r>
          </a:p>
          <a:p>
            <a:pPr>
              <a:buNone/>
            </a:pPr>
            <a:r>
              <a:rPr lang="ru-RU" sz="2000" dirty="0" smtClean="0"/>
              <a:t>14.03.09 - Клиническая иммунология, аллергология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Проблемные комиссии </a:t>
            </a:r>
            <a:br>
              <a:rPr lang="ru-RU" sz="3200" dirty="0" smtClean="0"/>
            </a:br>
            <a:r>
              <a:rPr lang="ru-RU" sz="3200" dirty="0" smtClean="0"/>
              <a:t>МГМСУ им. А.И. Евдокимова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Проблемная комиссия по неврологии и психиатрии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Рассматривает аннотации к НИР по специальностям:</a:t>
            </a:r>
          </a:p>
          <a:p>
            <a:pPr>
              <a:buNone/>
            </a:pPr>
            <a:r>
              <a:rPr lang="ru-RU" dirty="0" smtClean="0"/>
              <a:t>03.03.06 – </a:t>
            </a:r>
            <a:r>
              <a:rPr lang="ru-RU" dirty="0" err="1" smtClean="0"/>
              <a:t>Нейробиология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14.01.06 – Психиатрия</a:t>
            </a:r>
          </a:p>
          <a:p>
            <a:pPr>
              <a:buNone/>
            </a:pPr>
            <a:r>
              <a:rPr lang="ru-RU" dirty="0" smtClean="0"/>
              <a:t>14.01.11 – Нервные болезни</a:t>
            </a:r>
          </a:p>
          <a:p>
            <a:pPr>
              <a:buNone/>
            </a:pPr>
            <a:r>
              <a:rPr lang="ru-RU" dirty="0" smtClean="0"/>
              <a:t>14.01.18 – Нейрохирургия</a:t>
            </a:r>
          </a:p>
          <a:p>
            <a:pPr>
              <a:buNone/>
            </a:pPr>
            <a:r>
              <a:rPr lang="ru-RU" dirty="0" smtClean="0"/>
              <a:t>14.01.27 – Наркология</a:t>
            </a:r>
          </a:p>
          <a:p>
            <a:pPr>
              <a:buNone/>
            </a:pPr>
            <a:r>
              <a:rPr lang="ru-RU" dirty="0" smtClean="0"/>
              <a:t>14.03.11 – Восстановительная медицина, спортивная медицина, лечебная физкультура, курортология и физиотерапия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Утверждение темы диссертации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Определение темы. Написание аннотации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Одобрение планируемой НИР в проблемной комиссии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Одобрение планируемого исследования в Межвузовском комитете по этике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Утверждение темы на факультетском ученом  совете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Получение номера государственной регистрации НИР. Для этого необходимо получить визу Отдела научного планирования и отчетности.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827584" y="2348880"/>
            <a:ext cx="216024" cy="72008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Проблемные комиссии </a:t>
            </a:r>
            <a:br>
              <a:rPr lang="ru-RU" sz="3200" dirty="0" smtClean="0"/>
            </a:br>
            <a:r>
              <a:rPr lang="ru-RU" sz="3200" dirty="0" smtClean="0"/>
              <a:t>МГМСУ им. А.И. Евдокимова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Проблемная комиссия по общественным наукам, клинической психологии и педагогике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Рассматривает аннотации к НИР по специальностям:</a:t>
            </a:r>
          </a:p>
          <a:p>
            <a:pPr>
              <a:buNone/>
            </a:pPr>
            <a:r>
              <a:rPr lang="ru-RU" dirty="0" smtClean="0"/>
              <a:t>07.00.10 - История науки и техники</a:t>
            </a:r>
          </a:p>
          <a:p>
            <a:pPr>
              <a:buNone/>
            </a:pPr>
            <a:r>
              <a:rPr lang="ru-RU" dirty="0" smtClean="0"/>
              <a:t>08.00.00 - Экономические науки</a:t>
            </a:r>
          </a:p>
          <a:p>
            <a:pPr>
              <a:buNone/>
            </a:pPr>
            <a:r>
              <a:rPr lang="ru-RU" dirty="0" smtClean="0"/>
              <a:t>09.00.08 - Философия науки и техники</a:t>
            </a:r>
          </a:p>
          <a:p>
            <a:pPr>
              <a:buNone/>
            </a:pPr>
            <a:r>
              <a:rPr lang="ru-RU" dirty="0" smtClean="0"/>
              <a:t>10.02.00 - Языкознание      </a:t>
            </a:r>
          </a:p>
          <a:p>
            <a:pPr>
              <a:buNone/>
            </a:pPr>
            <a:r>
              <a:rPr lang="ru-RU" dirty="0" smtClean="0"/>
              <a:t>13.00.00 - Педагогические науки</a:t>
            </a:r>
          </a:p>
          <a:p>
            <a:pPr>
              <a:buNone/>
            </a:pPr>
            <a:r>
              <a:rPr lang="ru-RU" dirty="0" smtClean="0"/>
              <a:t>19.00.00 - Психологические науки</a:t>
            </a:r>
          </a:p>
          <a:p>
            <a:pPr>
              <a:buNone/>
            </a:pPr>
            <a:r>
              <a:rPr lang="ru-RU" dirty="0" smtClean="0"/>
              <a:t>22.00.00 - Социологические науки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Проблемные комиссии </a:t>
            </a:r>
            <a:br>
              <a:rPr lang="ru-RU" sz="3200" dirty="0" smtClean="0"/>
            </a:br>
            <a:r>
              <a:rPr lang="ru-RU" sz="3200" dirty="0" smtClean="0"/>
              <a:t>МГМСУ им. А.И. Евдокимова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Проблемная комиссия по основным стоматологическим заболеваниям у взрослых и детей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Рассматривает аннотации к НИР по специальностям:</a:t>
            </a:r>
          </a:p>
          <a:p>
            <a:pPr>
              <a:buNone/>
            </a:pPr>
            <a:r>
              <a:rPr lang="ru-RU" dirty="0" smtClean="0"/>
              <a:t>14.01.03 - Болезни уха, горла, носа</a:t>
            </a:r>
          </a:p>
          <a:p>
            <a:pPr>
              <a:buNone/>
            </a:pPr>
            <a:r>
              <a:rPr lang="ru-RU" dirty="0" smtClean="0"/>
              <a:t>14.01.13 - Лучевая диагностика, лучевая терапия</a:t>
            </a:r>
          </a:p>
          <a:p>
            <a:pPr>
              <a:buNone/>
            </a:pPr>
            <a:r>
              <a:rPr lang="ru-RU" dirty="0" smtClean="0"/>
              <a:t>14.01.14 - Стоматология</a:t>
            </a:r>
          </a:p>
          <a:p>
            <a:pPr>
              <a:buNone/>
            </a:pPr>
            <a:r>
              <a:rPr lang="ru-RU" dirty="0" smtClean="0"/>
              <a:t>14.01.17 – Хирургия</a:t>
            </a:r>
          </a:p>
          <a:p>
            <a:pPr>
              <a:buNone/>
            </a:pPr>
            <a:r>
              <a:rPr lang="ru-RU" dirty="0" smtClean="0"/>
              <a:t>14.01.30 – Геронтология и гериатрия</a:t>
            </a:r>
          </a:p>
          <a:p>
            <a:pPr>
              <a:buNone/>
            </a:pPr>
            <a:r>
              <a:rPr lang="ru-RU" dirty="0" smtClean="0"/>
              <a:t>14.02.01 – Гигиена</a:t>
            </a:r>
          </a:p>
          <a:p>
            <a:pPr>
              <a:buNone/>
            </a:pPr>
            <a:r>
              <a:rPr lang="ru-RU" dirty="0" smtClean="0"/>
              <a:t>14.02.02 – Эпидемиология</a:t>
            </a:r>
          </a:p>
          <a:p>
            <a:pPr>
              <a:buNone/>
            </a:pPr>
            <a:r>
              <a:rPr lang="ru-RU" dirty="0" smtClean="0"/>
              <a:t>14.02.03 - Общественное здоровье и здравоохранение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Проблемные комиссии </a:t>
            </a:r>
            <a:br>
              <a:rPr lang="ru-RU" sz="3200" dirty="0" smtClean="0"/>
            </a:br>
            <a:r>
              <a:rPr lang="ru-RU" sz="3200" dirty="0" smtClean="0"/>
              <a:t>МГМСУ им. А.И. Евдокимова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Проблемная комиссия по хирургии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Рассматривает аннотации к НИР по специальностям:</a:t>
            </a:r>
          </a:p>
          <a:p>
            <a:pPr>
              <a:buNone/>
            </a:pPr>
            <a:r>
              <a:rPr lang="ru-RU" dirty="0" smtClean="0"/>
              <a:t>14.01.07 - Глазные болезни</a:t>
            </a:r>
          </a:p>
          <a:p>
            <a:pPr>
              <a:buNone/>
            </a:pPr>
            <a:r>
              <a:rPr lang="ru-RU" dirty="0" smtClean="0"/>
              <a:t>14.01.12 - Онкология</a:t>
            </a:r>
          </a:p>
          <a:p>
            <a:pPr>
              <a:buNone/>
            </a:pPr>
            <a:r>
              <a:rPr lang="ru-RU" dirty="0" smtClean="0"/>
              <a:t>14.01.15 - Травматология и ортопедия</a:t>
            </a:r>
          </a:p>
          <a:p>
            <a:pPr>
              <a:buNone/>
            </a:pPr>
            <a:r>
              <a:rPr lang="ru-RU" dirty="0" smtClean="0"/>
              <a:t>14.01.17 - Хирургия</a:t>
            </a:r>
          </a:p>
          <a:p>
            <a:pPr>
              <a:buNone/>
            </a:pPr>
            <a:r>
              <a:rPr lang="ru-RU" dirty="0" smtClean="0"/>
              <a:t>14.01.19 - Детская хирургия</a:t>
            </a:r>
          </a:p>
          <a:p>
            <a:pPr>
              <a:buNone/>
            </a:pPr>
            <a:r>
              <a:rPr lang="ru-RU" dirty="0" smtClean="0"/>
              <a:t>14.01.20 - Анестезиология и реаниматология</a:t>
            </a:r>
          </a:p>
          <a:p>
            <a:pPr>
              <a:buNone/>
            </a:pPr>
            <a:r>
              <a:rPr lang="ru-RU" dirty="0" smtClean="0"/>
              <a:t>14.03.11 - Восстановительная медицина, лечебная физкультура и спортивная медицина, курортология и физиотерапия.</a:t>
            </a:r>
          </a:p>
          <a:p>
            <a:pPr>
              <a:buNone/>
            </a:pPr>
            <a:r>
              <a:rPr lang="ru-RU" dirty="0" smtClean="0"/>
              <a:t>14.01.24 - Трансплантология и искусственные органы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Карта экспертного заключения (1)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Проблемная комиссия по ____________________________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Экспертные оценки планируемой диссертации на тему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«__________________________________________________________»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Исполнитель ______________________,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Научный руководитель ______________________________________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Научный консультант (если применимо)___________________________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Кафедра (лаборатория) ______________________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вопросы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Существует ли обозначенная в аннотации проблема и насколько она актуальна?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Варианты ответов: существует □,   актуальна □,     не существует □,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не актуальна□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Соответствует ли тема диссертации научной специальности?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Да □		Нет 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Качество подготовки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Карта экспертного заключения (2)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3" y="1397001"/>
          <a:ext cx="8640960" cy="52232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005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/>
                        <a:t>Сформулировано</a:t>
                      </a:r>
                      <a:endParaRPr lang="ru-RU" sz="20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/>
                        <a:t>хорошо</a:t>
                      </a:r>
                      <a:endParaRPr lang="ru-RU" sz="20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/>
                        <a:t>удовлетворительно (требует доработки) </a:t>
                      </a:r>
                      <a:endParaRPr lang="ru-RU" sz="20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/>
                        <a:t>неудовлетворительно (требует изменения)</a:t>
                      </a:r>
                      <a:endParaRPr lang="ru-RU" sz="20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00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/>
                        <a:t>Краткая характеристика ближайшего аналога</a:t>
                      </a:r>
                      <a:endParaRPr lang="ru-RU" sz="18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00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/>
                        <a:t>Отличия планируемой работы от аналога</a:t>
                      </a:r>
                      <a:endParaRPr lang="ru-RU" sz="18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00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/>
                        <a:t>Новизна планируемой работы</a:t>
                      </a:r>
                      <a:endParaRPr lang="ru-RU" sz="18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79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/>
                        <a:t>Рабочая гипотеза, которая будет проверяться</a:t>
                      </a:r>
                      <a:endParaRPr lang="ru-RU" sz="18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/>
                        <a:t>Предполагаемая практическая значимость</a:t>
                      </a:r>
                      <a:endParaRPr lang="ru-RU" sz="18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00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/>
                        <a:t>Цель исследования</a:t>
                      </a:r>
                      <a:endParaRPr lang="ru-RU" sz="18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Оценка  содержания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Соответствуют ли задачи поставленной цели	        да		нет</a:t>
            </a:r>
          </a:p>
          <a:p>
            <a:pPr>
              <a:buNone/>
            </a:pPr>
            <a:r>
              <a:rPr lang="ru-RU" sz="2000" dirty="0" smtClean="0"/>
              <a:t>Соответствуют ли методы поставленным задачам 	        да		нет</a:t>
            </a:r>
          </a:p>
          <a:p>
            <a:pPr>
              <a:buNone/>
            </a:pPr>
            <a:r>
              <a:rPr lang="ru-RU" sz="2000" dirty="0" smtClean="0"/>
              <a:t>Соответствует ли название содержанию исследования да		нет</a:t>
            </a:r>
          </a:p>
          <a:p>
            <a:pPr>
              <a:buNone/>
            </a:pPr>
            <a:r>
              <a:rPr lang="ru-RU" sz="2000" dirty="0" smtClean="0"/>
              <a:t>Верно ли определен вид исследования		        да		нет</a:t>
            </a:r>
          </a:p>
          <a:p>
            <a:pPr>
              <a:buNone/>
            </a:pPr>
            <a:r>
              <a:rPr lang="ru-RU" sz="2000" dirty="0" smtClean="0"/>
              <a:t>Возможна ли потенциальная доказательность исследования да	нет</a:t>
            </a:r>
          </a:p>
          <a:p>
            <a:pPr>
              <a:buNone/>
            </a:pPr>
            <a:r>
              <a:rPr lang="ru-RU" sz="2000" dirty="0" smtClean="0"/>
              <a:t>Достаточен ли первичный  информационный поиск:     да		нет</a:t>
            </a:r>
          </a:p>
          <a:p>
            <a:pPr>
              <a:buNone/>
            </a:pPr>
            <a:r>
              <a:rPr lang="ru-RU" sz="2000" dirty="0" smtClean="0"/>
              <a:t>(в том числе ресурсы </a:t>
            </a:r>
            <a:r>
              <a:rPr lang="en-US" sz="2000" dirty="0" err="1" smtClean="0"/>
              <a:t>elibrary</a:t>
            </a:r>
            <a:r>
              <a:rPr lang="en-US" sz="2000" dirty="0" smtClean="0"/>
              <a:t> </a:t>
            </a:r>
            <a:r>
              <a:rPr lang="ru-RU" sz="2000" dirty="0" smtClean="0"/>
              <a:t>□, </a:t>
            </a:r>
            <a:r>
              <a:rPr lang="en-US" sz="2000" dirty="0" err="1" smtClean="0"/>
              <a:t>pubmed</a:t>
            </a:r>
            <a:r>
              <a:rPr lang="en-US" sz="2000" dirty="0" smtClean="0"/>
              <a:t>  </a:t>
            </a:r>
            <a:r>
              <a:rPr lang="ru-RU" sz="2000" dirty="0" smtClean="0"/>
              <a:t>□, </a:t>
            </a:r>
            <a:r>
              <a:rPr lang="ru-RU" sz="2000" dirty="0" err="1" smtClean="0"/>
              <a:t>cochrane.org</a:t>
            </a:r>
            <a:r>
              <a:rPr lang="ru-RU" sz="2000" dirty="0" smtClean="0"/>
              <a:t> □,  </a:t>
            </a:r>
            <a:r>
              <a:rPr lang="ru-RU" sz="2000" dirty="0" err="1" smtClean="0"/>
              <a:t>ebd.ada.org</a:t>
            </a:r>
            <a:r>
              <a:rPr lang="ru-RU" sz="2000" dirty="0" smtClean="0"/>
              <a:t>  □).		</a:t>
            </a:r>
          </a:p>
          <a:p>
            <a:pPr>
              <a:buNone/>
            </a:pPr>
            <a:r>
              <a:rPr lang="ru-RU" sz="2000" b="1" dirty="0" smtClean="0"/>
              <a:t> Заключение: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Тема рекомендована к утверждению □.</a:t>
            </a:r>
          </a:p>
          <a:p>
            <a:pPr>
              <a:buNone/>
            </a:pPr>
            <a:r>
              <a:rPr lang="ru-RU" sz="2000" dirty="0" smtClean="0"/>
              <a:t>Тема не рекомендована к утверждению . </a:t>
            </a:r>
          </a:p>
          <a:p>
            <a:pPr>
              <a:buNone/>
            </a:pPr>
            <a:r>
              <a:rPr lang="ru-RU" sz="2000" dirty="0" smtClean="0"/>
              <a:t>Рекомендации (если имеются):____________________________________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«___»________ 2015 г.	Подпись председателя ______________/____________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Карта экспертного заключения (3)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5689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92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640960" cy="583264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267744" y="2204864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11560" y="5157192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8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070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0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005EBC"/>
                </a:solidFill>
                <a:latin typeface="Times New Roman" pitchFamily="18" charset="0"/>
                <a:cs typeface="Times New Roman" pitchFamily="18" charset="0"/>
              </a:rPr>
              <a:t>Клиническ</a:t>
            </a:r>
            <a:r>
              <a:rPr lang="ru-RU" sz="3200" b="1" smtClean="0">
                <a:solidFill>
                  <a:srgbClr val="005EBC"/>
                </a:solidFill>
                <a:latin typeface="Times New Roman" pitchFamily="18" charset="0"/>
              </a:rPr>
              <a:t>ое</a:t>
            </a:r>
            <a:r>
              <a:rPr lang="ru-RU" sz="3200" b="1" smtClean="0">
                <a:solidFill>
                  <a:srgbClr val="005EBC"/>
                </a:solidFill>
                <a:latin typeface="Times New Roman" pitchFamily="18" charset="0"/>
                <a:cs typeface="Times New Roman" pitchFamily="18" charset="0"/>
              </a:rPr>
              <a:t> исследовани</a:t>
            </a:r>
            <a:r>
              <a:rPr lang="ru-RU" sz="3200" b="1" smtClean="0">
                <a:solidFill>
                  <a:srgbClr val="005EBC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81075"/>
            <a:ext cx="80645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800" smtClean="0"/>
              <a:t>любое исследование, проводимое </a:t>
            </a:r>
            <a:r>
              <a:rPr lang="ru-RU" sz="2800" b="1" smtClean="0">
                <a:solidFill>
                  <a:srgbClr val="005EBC"/>
                </a:solidFill>
              </a:rPr>
              <a:t>с участием человека в качестве субъекта</a:t>
            </a:r>
            <a:r>
              <a:rPr lang="ru-RU" sz="2800" smtClean="0"/>
              <a:t> для выявления или подтверждения клинических и/или фармакологических эффектов исследуемых продуктов и/или выявления нежелательных реакций на исследуемые продукты, и/или изучения их всасывания, распределения, метаболизма и выведения с целью оценить их безопасность и/или эффективность.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Клинические исследование = клиническое испытание.</a:t>
            </a:r>
            <a:r>
              <a:rPr lang="ru-RU" sz="1600" smtClean="0"/>
              <a:t>		(Национальный стандарт РФ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«Надлежащая клиническая практика»)</a:t>
            </a:r>
          </a:p>
        </p:txBody>
      </p:sp>
      <p:sp>
        <p:nvSpPr>
          <p:cNvPr id="4100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DFC52A0-E3FC-41BA-AB27-50649E872CB0}" type="slidenum">
              <a:rPr lang="ru-RU" sz="1400">
                <a:latin typeface="Times New Roman" pitchFamily="18" charset="0"/>
              </a:rPr>
              <a:pPr algn="r"/>
              <a:t>49</a:t>
            </a:fld>
            <a:endParaRPr lang="ru-RU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Аннотация должна отражать основные аспекты планируемой работы и давать представление об этапах выполнения исследования.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Научные медицинские исследования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51845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первичные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908720"/>
            <a:ext cx="23042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вторичные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207524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фундаментальные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060848"/>
            <a:ext cx="17281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клинические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1556792"/>
            <a:ext cx="233313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эпидемиологические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1484784"/>
            <a:ext cx="196310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Кабинетные: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Мета-анализ,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Систематические</a:t>
            </a:r>
          </a:p>
          <a:p>
            <a:r>
              <a:rPr lang="ru-RU" dirty="0" smtClean="0"/>
              <a:t>обзоры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988840"/>
            <a:ext cx="16308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теоретические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420888"/>
            <a:ext cx="1584175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Поисковые:</a:t>
            </a:r>
          </a:p>
          <a:p>
            <a:pPr lvl="0"/>
            <a:r>
              <a:rPr lang="ru-RU" dirty="0" smtClean="0"/>
              <a:t>физика, химия, биология, биология,</a:t>
            </a:r>
          </a:p>
          <a:p>
            <a:pPr lvl="0"/>
            <a:r>
              <a:rPr lang="ru-RU" dirty="0" err="1" smtClean="0"/>
              <a:t>Биоинформатика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Биометрия,</a:t>
            </a:r>
          </a:p>
          <a:p>
            <a:pPr lvl="0"/>
            <a:r>
              <a:rPr lang="ru-RU" dirty="0" smtClean="0"/>
              <a:t>психология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988840"/>
            <a:ext cx="140775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прикладные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2348880"/>
            <a:ext cx="1368152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Эксперименты на животных,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Клеточные исследования,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 smtClean="0"/>
              <a:t>Геномика</a:t>
            </a:r>
            <a:r>
              <a:rPr lang="ru-RU" dirty="0" smtClean="0"/>
              <a:t>, </a:t>
            </a:r>
            <a:r>
              <a:rPr lang="ru-RU" dirty="0" err="1" smtClean="0"/>
              <a:t>протеомика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биохимия, 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материаловедение,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генетические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1916832"/>
            <a:ext cx="1296144" cy="286232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Полевые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 smtClean="0"/>
              <a:t>Когортные</a:t>
            </a:r>
            <a:r>
              <a:rPr lang="ru-RU" dirty="0" smtClean="0"/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Случай-контроль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Поперечные,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Экономические,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Регистры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2420888"/>
            <a:ext cx="11521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интервенционные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3068960"/>
            <a:ext cx="1440160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неинтервенционные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stCxn id="5" idx="2"/>
            <a:endCxn id="7" idx="3"/>
          </p:cNvCxnSpPr>
          <p:nvPr/>
        </p:nvCxnSpPr>
        <p:spPr>
          <a:xfrm flipH="1">
            <a:off x="2254760" y="1421487"/>
            <a:ext cx="661056" cy="3199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  <a:endCxn id="9" idx="1"/>
          </p:cNvCxnSpPr>
          <p:nvPr/>
        </p:nvCxnSpPr>
        <p:spPr>
          <a:xfrm>
            <a:off x="2915816" y="1421487"/>
            <a:ext cx="1368152" cy="3199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2"/>
            <a:endCxn id="8" idx="0"/>
          </p:cNvCxnSpPr>
          <p:nvPr/>
        </p:nvCxnSpPr>
        <p:spPr>
          <a:xfrm>
            <a:off x="2915816" y="1421487"/>
            <a:ext cx="1368152" cy="6393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11560" y="5301208"/>
            <a:ext cx="720080" cy="648072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GRP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835696" y="6021288"/>
            <a:ext cx="720080" cy="648072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GLP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491880" y="3140968"/>
            <a:ext cx="720080" cy="648072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GCP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7984" y="3717032"/>
            <a:ext cx="720080" cy="648072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GEP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084168" y="4797152"/>
            <a:ext cx="720080" cy="648072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GEP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55976" y="4365104"/>
            <a:ext cx="864096" cy="576064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GPhP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740352" y="2708920"/>
            <a:ext cx="720080" cy="648072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GRP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55776" y="6021288"/>
            <a:ext cx="720080" cy="648072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39552" y="5949280"/>
            <a:ext cx="864096" cy="576064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GCCP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491880" y="3789040"/>
            <a:ext cx="720080" cy="648072"/>
          </a:xfrm>
          <a:prstGeom prst="ellipse">
            <a:avLst/>
          </a:prstGeom>
          <a:solidFill>
            <a:srgbClr val="33D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GTP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Стандарты качества научных биомедицинских исследований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Good laboratory practice (GLP)</a:t>
            </a:r>
            <a:r>
              <a:rPr lang="ru-RU" dirty="0" smtClean="0"/>
              <a:t> – надлежащая практика доклинических исследований </a:t>
            </a:r>
            <a:endParaRPr lang="en-US" dirty="0" smtClean="0"/>
          </a:p>
          <a:p>
            <a:r>
              <a:rPr lang="en-US" dirty="0" smtClean="0"/>
              <a:t>Good clinical practice</a:t>
            </a:r>
            <a:r>
              <a:rPr lang="ru-RU" dirty="0" smtClean="0"/>
              <a:t> </a:t>
            </a:r>
            <a:r>
              <a:rPr lang="en-US" dirty="0" smtClean="0"/>
              <a:t>(GCP) </a:t>
            </a:r>
            <a:r>
              <a:rPr lang="ru-RU" dirty="0" smtClean="0"/>
              <a:t>- надлежащая практика клинических исследований </a:t>
            </a:r>
            <a:endParaRPr lang="en-US" dirty="0" smtClean="0"/>
          </a:p>
          <a:p>
            <a:r>
              <a:rPr lang="en-US" dirty="0" smtClean="0"/>
              <a:t>Good research practice (GRP)</a:t>
            </a:r>
            <a:r>
              <a:rPr lang="ru-RU" dirty="0" smtClean="0"/>
              <a:t> - надлежащая практика научных исследований 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 err="1" smtClean="0"/>
              <a:t>pharmacovigilance</a:t>
            </a:r>
            <a:r>
              <a:rPr lang="en-US" dirty="0" smtClean="0"/>
              <a:t> practice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GPhP</a:t>
            </a:r>
            <a:r>
              <a:rPr lang="en-US" dirty="0" smtClean="0"/>
              <a:t>) </a:t>
            </a:r>
            <a:r>
              <a:rPr lang="ru-RU" dirty="0" smtClean="0"/>
              <a:t>- надлежащая практика </a:t>
            </a:r>
            <a:r>
              <a:rPr lang="ru-RU" dirty="0" err="1" smtClean="0"/>
              <a:t>фармаконадзора</a:t>
            </a:r>
            <a:r>
              <a:rPr lang="ru-RU" dirty="0" smtClean="0"/>
              <a:t> (мониторинг безопасности ЛС)</a:t>
            </a:r>
            <a:endParaRPr lang="en-US" dirty="0" smtClean="0"/>
          </a:p>
          <a:p>
            <a:r>
              <a:rPr lang="en-US" dirty="0" smtClean="0"/>
              <a:t>Good tissue practice</a:t>
            </a:r>
            <a:r>
              <a:rPr lang="ru-RU" dirty="0" smtClean="0"/>
              <a:t> </a:t>
            </a:r>
            <a:r>
              <a:rPr lang="en-US" dirty="0" smtClean="0"/>
              <a:t>(GTP) </a:t>
            </a:r>
            <a:r>
              <a:rPr lang="ru-RU" dirty="0" smtClean="0"/>
              <a:t>- надлежащая практика исследований</a:t>
            </a:r>
            <a:r>
              <a:rPr lang="en-US" dirty="0" smtClean="0"/>
              <a:t> </a:t>
            </a:r>
            <a:r>
              <a:rPr lang="ru-RU" dirty="0" smtClean="0"/>
              <a:t>по</a:t>
            </a:r>
            <a:r>
              <a:rPr lang="en-US" dirty="0" smtClean="0"/>
              <a:t> </a:t>
            </a:r>
            <a:r>
              <a:rPr lang="ru-RU" dirty="0" smtClean="0"/>
              <a:t>тканевой инженерии</a:t>
            </a:r>
          </a:p>
          <a:p>
            <a:r>
              <a:rPr lang="ru-RU" dirty="0" smtClean="0"/>
              <a:t> </a:t>
            </a:r>
            <a:r>
              <a:rPr lang="en-US" dirty="0" smtClean="0"/>
              <a:t>G</a:t>
            </a:r>
            <a:r>
              <a:rPr lang="ru-RU" dirty="0" err="1" smtClean="0"/>
              <a:t>ood</a:t>
            </a:r>
            <a:r>
              <a:rPr lang="ru-RU" dirty="0" smtClean="0"/>
              <a:t> </a:t>
            </a:r>
            <a:r>
              <a:rPr lang="ru-RU" dirty="0" err="1" smtClean="0"/>
              <a:t>cell</a:t>
            </a:r>
            <a:r>
              <a:rPr lang="ru-RU" dirty="0" smtClean="0"/>
              <a:t> </a:t>
            </a:r>
            <a:r>
              <a:rPr lang="ru-RU" dirty="0" err="1" smtClean="0"/>
              <a:t>culture</a:t>
            </a:r>
            <a:r>
              <a:rPr lang="ru-RU" dirty="0" smtClean="0"/>
              <a:t> </a:t>
            </a:r>
            <a:r>
              <a:rPr lang="ru-RU" dirty="0" err="1" smtClean="0"/>
              <a:t>practice</a:t>
            </a:r>
            <a:r>
              <a:rPr lang="ru-RU" dirty="0" smtClean="0"/>
              <a:t> </a:t>
            </a:r>
            <a:r>
              <a:rPr lang="en-US" dirty="0" smtClean="0"/>
              <a:t>(GCCP)</a:t>
            </a:r>
            <a:r>
              <a:rPr lang="ru-RU" dirty="0" smtClean="0"/>
              <a:t>–  надлежащая практика лабораторных исследований клеточных культур</a:t>
            </a:r>
            <a:endParaRPr lang="en-US" dirty="0" smtClean="0"/>
          </a:p>
          <a:p>
            <a:r>
              <a:rPr lang="en-US" dirty="0" smtClean="0"/>
              <a:t>Good epidemiology practice</a:t>
            </a:r>
            <a:r>
              <a:rPr lang="ru-RU" dirty="0" smtClean="0"/>
              <a:t> </a:t>
            </a:r>
            <a:r>
              <a:rPr lang="en-US" dirty="0" smtClean="0"/>
              <a:t>(GEP) </a:t>
            </a:r>
            <a:r>
              <a:rPr lang="ru-RU" dirty="0" smtClean="0"/>
              <a:t>- надлежащая практика эпидемиологических исследований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5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Независимые этические комитеты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mtClean="0"/>
              <a:t>Проводят экспертизу перед началом исследования</a:t>
            </a:r>
          </a:p>
          <a:p>
            <a:pPr eaLnBrk="1" hangingPunct="1">
              <a:buFontTx/>
              <a:buChar char="-"/>
            </a:pPr>
            <a:r>
              <a:rPr lang="ru-RU" smtClean="0"/>
              <a:t>Ведут мониторинг текущего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5319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64147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33CC"/>
                </a:solidFill>
              </a:rPr>
              <a:t>Consolidated Guideline for Good Clinical Practice</a:t>
            </a:r>
            <a:r>
              <a:rPr lang="ru-RU" sz="2400" smtClean="0"/>
              <a:t>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Национальный стандарт «Надлежащая клиническая практика» (ГОСТ Р 52379-2005)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1.29 Независимый этический комитет; НЭК (Independent Ethics Committee; IEC/</a:t>
            </a:r>
            <a:r>
              <a:rPr lang="en-US" sz="2000" b="1" smtClean="0"/>
              <a:t>IRB</a:t>
            </a:r>
            <a:r>
              <a:rPr lang="ru-RU" sz="2000" b="1" smtClean="0"/>
              <a:t>):</a:t>
            </a:r>
            <a:r>
              <a:rPr lang="ru-RU" sz="2000" smtClean="0"/>
              <a:t> Независимый орган (экспертный совет или комитет, действующий на уровне организации, региональном, национальном или международном уровне), состоящий из медицинских работников, а также лиц, не имеющих отношения к медицине, который обеспечивает защиту прав, безопасности и благополучия субъектов исследования и выступает для общества гарантом такой защиты, в частности путем рассмотрения, утверждения/одобрения протокола исследования, кандидатур исследователей, исследовательских центров, а также материалов и методов, которые предполагается использовать для получения и документирования информированного согласия субъектов исследования</a:t>
            </a:r>
            <a:r>
              <a:rPr lang="ru-RU" sz="180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93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Хотя предполагается, что медицинская практика приносит пользу пациенту, сама природа биомедицинских исследований подразумевает наличие некоторой неопределенности в отношении того, принесет ли участие в исследовании пользу для субъекта, и польза для субъекта не является основной целью исследования.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565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smtClean="0"/>
              <a:t>Российские документы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147050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едеральный закон «Об обращении лекарственных средств» № 61-ФЗ от 12.04.2010 г.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 персональных данных»,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РФ от 01.04.2016 N 200н «Об утверждении правил надлежащей клинической практики»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стандарт РФ ГОСТ-Р 52379-2005 «Надлежащая клиническая практика»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ICH 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GCP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), утвержден приказом Федерального агентства по техническому регулированию и метрологии от 27.09.2005 № 232-ст </a:t>
            </a:r>
          </a:p>
          <a:p>
            <a:pPr lvl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стандарт ГОСТ Р ИСО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14155- 2014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Надлежащая клиническая практика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(ISO 14155:2011 Clinical investigation of medical devices for human subjects — Good clinical practice),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Распоряжение ВАК «О порядке проведения биомедицинских исследований у человека» (Бюллетень ВАК, 2002, №3)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Правовой статус пациента - участника клинических исследований</a:t>
            </a:r>
          </a:p>
        </p:txBody>
      </p:sp>
      <p:pic>
        <p:nvPicPr>
          <p:cNvPr id="33795" name="Picture 3" descr="j024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2708275"/>
            <a:ext cx="17145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82900"/>
            <a:ext cx="24447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j0186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475" y="1989138"/>
            <a:ext cx="23082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95288" y="1700213"/>
            <a:ext cx="5761037" cy="453707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3132138" y="1844675"/>
            <a:ext cx="5832475" cy="4249738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600200" y="5334000"/>
            <a:ext cx="271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Участник исследования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638800" y="53340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Пациент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508625" y="3789363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2700338" y="3716338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6877050" y="1628775"/>
            <a:ext cx="1727200" cy="985838"/>
          </a:xfrm>
          <a:prstGeom prst="downArrowCallout">
            <a:avLst>
              <a:gd name="adj1" fmla="val 43800"/>
              <a:gd name="adj2" fmla="val 43800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948488" y="1628775"/>
            <a:ext cx="1620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Цель – оказать</a:t>
            </a:r>
          </a:p>
          <a:p>
            <a:r>
              <a:rPr lang="ru-RU" sz="1600"/>
              <a:t>Мед. помощь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468313" y="1628775"/>
            <a:ext cx="1727200" cy="985838"/>
          </a:xfrm>
          <a:prstGeom prst="downArrowCallout">
            <a:avLst>
              <a:gd name="adj1" fmla="val 43800"/>
              <a:gd name="adj2" fmla="val 43800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47675" y="1627188"/>
            <a:ext cx="1760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Цель -  получить </a:t>
            </a:r>
          </a:p>
          <a:p>
            <a:r>
              <a:rPr lang="ru-RU" sz="1400"/>
              <a:t>научный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9351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992160" y="3949790"/>
            <a:ext cx="1960103" cy="10711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Схема защиты идентифицирующих персональных данных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пациента 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 descr="Business Man Black Silhouette Free Stock Photo - Public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49" y="2920336"/>
            <a:ext cx="1284861" cy="1541030"/>
          </a:xfr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Овал 4"/>
          <p:cNvSpPr/>
          <p:nvPr/>
        </p:nvSpPr>
        <p:spPr>
          <a:xfrm>
            <a:off x="288593" y="2202873"/>
            <a:ext cx="3640975" cy="2975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08029" y="2444275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07920" y="2421875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47487" y="3747767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09709" y="4196642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88695" y="2848721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29603" y="3880771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67860" y="3070167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12964" y="4290663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00819" y="4467135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62816" y="2612967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6952" y="3424843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47492" y="2444275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59296" y="4467135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45105" y="2671106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99469" y="3364746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Объект 3" descr="Business Man Black Silhouette Free Stock Photo - Public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00" y="1882341"/>
            <a:ext cx="1284861" cy="154103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368072" y="1663282"/>
            <a:ext cx="2502131" cy="1810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742839" y="4722541"/>
            <a:ext cx="2502131" cy="1824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59264" y="2121455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653794" y="2583935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94060" y="3084607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65306" y="2010609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51851" y="2966878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393203" y="2745971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259398" y="2017758"/>
            <a:ext cx="241069" cy="266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14595" y="4978332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99270" y="5175898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466941" y="4984970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993825" y="5255344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867129" y="6011415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15624" y="6011415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24425" y="5458280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964654" y="4929876"/>
            <a:ext cx="241069" cy="248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51091" y="5744751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039945" y="5744751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348360" y="5996818"/>
            <a:ext cx="241069" cy="26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ыноска со стрелкой вверх 43"/>
          <p:cNvSpPr/>
          <p:nvPr/>
        </p:nvSpPr>
        <p:spPr>
          <a:xfrm>
            <a:off x="494339" y="5178828"/>
            <a:ext cx="2876333" cy="1537855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Разрешенный субъектом доступ для определенного круга лиц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4339" y="2114224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Персональные  данные пациента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12974" y="1631942"/>
            <a:ext cx="401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Идентифицирующие данные пациента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60523" y="4594215"/>
            <a:ext cx="330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медицинские данные пациента</a:t>
            </a:r>
          </a:p>
        </p:txBody>
      </p:sp>
      <p:sp>
        <p:nvSpPr>
          <p:cNvPr id="50" name="Овал 49"/>
          <p:cNvSpPr/>
          <p:nvPr/>
        </p:nvSpPr>
        <p:spPr>
          <a:xfrm>
            <a:off x="7541540" y="5097186"/>
            <a:ext cx="1388518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диссертация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Стрелка вверх 50"/>
          <p:cNvSpPr/>
          <p:nvPr/>
        </p:nvSpPr>
        <p:spPr>
          <a:xfrm rot="5400000">
            <a:off x="7301270" y="5367558"/>
            <a:ext cx="224652" cy="441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Объект 3" descr="File:Zakaz wjazdu &lt;strong&gt;znak&lt;/strong&gt;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00" y="4257680"/>
            <a:ext cx="338555" cy="33855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278501" y="5323420"/>
            <a:ext cx="1356912" cy="6155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Код</a:t>
            </a:r>
          </a:p>
          <a:p>
            <a:pPr algn="ctr"/>
            <a:r>
              <a:rPr lang="ru-RU" sz="1600" dirty="0"/>
              <a:t>(псевдоним)</a:t>
            </a:r>
          </a:p>
        </p:txBody>
      </p:sp>
      <p:pic>
        <p:nvPicPr>
          <p:cNvPr id="60" name="Объект 5" descr="SCP-004 - 12 ржавых &lt;strong&gt;ключей&lt;/strong&gt; &lt;strong&gt;и&lt;/strong&gt; &lt;strong&gt;дверь&lt;/strong&gt; - The SCP Foundat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59" y="3500897"/>
            <a:ext cx="1161232" cy="1138407"/>
          </a:xfrm>
          <a:prstGeom prst="rect">
            <a:avLst/>
          </a:prstGeom>
        </p:spPr>
      </p:pic>
      <p:pic>
        <p:nvPicPr>
          <p:cNvPr id="63" name="Объект 11" descr="Padlock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76" y="3975255"/>
            <a:ext cx="285562" cy="393873"/>
          </a:xfrm>
          <a:prstGeom prst="rect">
            <a:avLst/>
          </a:prstGeom>
        </p:spPr>
      </p:pic>
      <p:sp>
        <p:nvSpPr>
          <p:cNvPr id="67" name="Двойная стрелка влево/вверх 66"/>
          <p:cNvSpPr/>
          <p:nvPr/>
        </p:nvSpPr>
        <p:spPr>
          <a:xfrm rot="8378563">
            <a:off x="4149160" y="2992134"/>
            <a:ext cx="1407247" cy="134963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3874960" y="34460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КИ</a:t>
            </a:r>
          </a:p>
        </p:txBody>
      </p:sp>
    </p:spTree>
    <p:extLst>
      <p:ext uri="{BB962C8B-B14F-4D97-AF65-F5344CB8AC3E}">
        <p14:creationId xmlns:p14="http://schemas.microsoft.com/office/powerpoint/2010/main" val="962111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5EBC"/>
                </a:solidFill>
                <a:latin typeface="Times New Roman" pitchFamily="18" charset="0"/>
              </a:rPr>
              <a:t>Основные требования к этичности клинических исследований в рамках диссертационных работ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Пациент должен знать о том, что он включен в исследование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Пациент должен добровольно и осознанно согласиться принять участие в исследовании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Пациент не должен нести финансовые расходы в пользу исследователя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Дизайн исследования должен быть одобрен комитетом по этике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005EBC"/>
                </a:solidFill>
              </a:rPr>
              <a:t>Возможные решения КЭ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49275"/>
            <a:ext cx="8497887" cy="6048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безусловное одобрение планируемого исследования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п</a:t>
            </a:r>
            <a:r>
              <a:rPr lang="ru-RU" sz="2800" dirty="0" smtClean="0">
                <a:cs typeface="Times New Roman" pitchFamily="18" charset="0"/>
              </a:rPr>
              <a:t>ринципиальное одобрение планируемого исследования. При условии ответа на поставленные вопросы и внесения рекомендуемых изменений и/или дополнений в рабочем порядке выдается документ об одобрении;</a:t>
            </a:r>
            <a:endParaRPr lang="ru-RU" sz="2800" dirty="0" smtClean="0">
              <a:latin typeface="Arial Unicode MS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отсрочка в принятии решения. При предоставлении запрошенных разъяснений и ответов на вопросы, после внесения рекомендуемых изменений и/или дополнений состоится повторное рассмотрение исследования на очередном заседании. </a:t>
            </a:r>
            <a:endParaRPr lang="ru-RU" sz="2800" dirty="0" smtClean="0">
              <a:latin typeface="Arial Unicode MS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отказ в одобрении. </a:t>
            </a:r>
          </a:p>
        </p:txBody>
      </p:sp>
    </p:spTree>
    <p:extLst>
      <p:ext uri="{BB962C8B-B14F-4D97-AF65-F5344CB8AC3E}">
        <p14:creationId xmlns:p14="http://schemas.microsoft.com/office/powerpoint/2010/main" val="8806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разработки аннотации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Информационный поиск</a:t>
            </a:r>
          </a:p>
          <a:p>
            <a:r>
              <a:rPr lang="ru-RU" dirty="0" smtClean="0"/>
              <a:t>Анализ информации</a:t>
            </a:r>
          </a:p>
          <a:p>
            <a:r>
              <a:rPr lang="ru-RU" dirty="0" smtClean="0"/>
              <a:t>Определение цели</a:t>
            </a:r>
          </a:p>
          <a:p>
            <a:r>
              <a:rPr lang="ru-RU" dirty="0" smtClean="0"/>
              <a:t>Разработка рабочей гипотезы</a:t>
            </a:r>
          </a:p>
          <a:p>
            <a:r>
              <a:rPr lang="ru-RU" dirty="0" smtClean="0"/>
              <a:t>Формулировка задач</a:t>
            </a:r>
          </a:p>
          <a:p>
            <a:r>
              <a:rPr lang="ru-RU" dirty="0" smtClean="0"/>
              <a:t>Разработка дизайна (программы исследования)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38" y="260648"/>
            <a:ext cx="887271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711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4028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608" y="2852936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177635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025391" y="5593491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94419" y="5924019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94419" y="6207224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94013" y="3574282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94013" y="4557238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4419" y="4883633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191861"/>
            <a:ext cx="10983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ххххххххххххххх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0154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0513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360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8" descr="j0433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330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4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475852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372200" y="3213971"/>
            <a:ext cx="2160240" cy="365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96236" y="334397"/>
            <a:ext cx="508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Информационный поиск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5041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1557</Words>
  <Application>Microsoft Office PowerPoint</Application>
  <PresentationFormat>Экран (4:3)</PresentationFormat>
  <Paragraphs>348</Paragraphs>
  <Slides>63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1" baseType="lpstr">
      <vt:lpstr>SimSun</vt:lpstr>
      <vt:lpstr>Arial</vt:lpstr>
      <vt:lpstr>Arial Unicode MS</vt:lpstr>
      <vt:lpstr>Calibri</vt:lpstr>
      <vt:lpstr>Mangal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Утверждение темы диссертации</vt:lpstr>
      <vt:lpstr>Презентация PowerPoint</vt:lpstr>
      <vt:lpstr>Этапы разработки аннотации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разделы аннотации (1)</vt:lpstr>
      <vt:lpstr>Важные элементы аннотации (2)</vt:lpstr>
      <vt:lpstr>Цель исследования </vt:lpstr>
      <vt:lpstr>Варианты формулировки цели  общенаучного (фундаментального) характера </vt:lpstr>
      <vt:lpstr>Варианты формулировки цели  прикладного характера </vt:lpstr>
      <vt:lpstr>Презентация PowerPoint</vt:lpstr>
      <vt:lpstr>Рабочая гипотеза </vt:lpstr>
      <vt:lpstr>Пример 1</vt:lpstr>
      <vt:lpstr>Пример 2</vt:lpstr>
      <vt:lpstr>Пример 3</vt:lpstr>
      <vt:lpstr>Задачи</vt:lpstr>
      <vt:lpstr>Основные разделы аннотации (3)</vt:lpstr>
      <vt:lpstr>Основные разделы аннотации (4)</vt:lpstr>
      <vt:lpstr>Презентация PowerPoint</vt:lpstr>
      <vt:lpstr>Проблемные комиссии  МГМСУ им. А.И. Евдокимова</vt:lpstr>
      <vt:lpstr>Проблемные комиссии  МГМСУ им. А.И. Евдокимова</vt:lpstr>
      <vt:lpstr>Проблемные комиссии  МГМСУ им. А.И. Евдокимова</vt:lpstr>
      <vt:lpstr>Проблемные комиссии  МГМСУ им. А.И. Евдокимова</vt:lpstr>
      <vt:lpstr>Проблемные комиссии  МГМСУ им. А.И. Евдокимова</vt:lpstr>
      <vt:lpstr>Проблемные комиссии  МГМСУ им. А.И. Евдокимова</vt:lpstr>
      <vt:lpstr> Карта экспертного заключения (1) </vt:lpstr>
      <vt:lpstr> Карта экспертного заключения (2) </vt:lpstr>
      <vt:lpstr> Карта экспертного заключения (3) </vt:lpstr>
      <vt:lpstr>Презентация PowerPoint</vt:lpstr>
      <vt:lpstr>Презентация PowerPoint</vt:lpstr>
      <vt:lpstr>Презентация PowerPoint</vt:lpstr>
      <vt:lpstr>Клиническое исследование</vt:lpstr>
      <vt:lpstr>Научные медицинские исследования</vt:lpstr>
      <vt:lpstr>Стандарты качества научных биомедицинских исследований </vt:lpstr>
      <vt:lpstr>Независимые этические комитеты</vt:lpstr>
      <vt:lpstr>Consolidated Guideline for Good Clinical Practice   Национальный стандарт «Надлежащая клиническая практика» (ГОСТ Р 52379-2005)</vt:lpstr>
      <vt:lpstr>Презентация PowerPoint</vt:lpstr>
      <vt:lpstr>Российские документы</vt:lpstr>
      <vt:lpstr>Правовой статус пациента - участника клинических исследований</vt:lpstr>
      <vt:lpstr>Схема защиты идентифицирующих персональных данных пациента </vt:lpstr>
      <vt:lpstr>Основные требования к этичности клинических исследований в рамках диссертационных работ</vt:lpstr>
      <vt:lpstr>Возможные решения КЭ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volskaya_ea</dc:creator>
  <cp:lastModifiedBy>ВОЛЬСКАЯ Елена Алексеевна</cp:lastModifiedBy>
  <cp:revision>56</cp:revision>
  <dcterms:created xsi:type="dcterms:W3CDTF">2013-10-10T06:30:34Z</dcterms:created>
  <dcterms:modified xsi:type="dcterms:W3CDTF">2018-09-26T11:50:47Z</dcterms:modified>
</cp:coreProperties>
</file>